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67" r:id="rId2"/>
    <p:sldId id="258" r:id="rId3"/>
    <p:sldId id="281" r:id="rId4"/>
    <p:sldId id="282" r:id="rId5"/>
    <p:sldId id="259" r:id="rId6"/>
    <p:sldId id="261" r:id="rId7"/>
    <p:sldId id="284" r:id="rId8"/>
    <p:sldId id="287" r:id="rId9"/>
    <p:sldId id="283" r:id="rId10"/>
    <p:sldId id="288" r:id="rId11"/>
    <p:sldId id="285" r:id="rId12"/>
    <p:sldId id="262" r:id="rId13"/>
    <p:sldId id="265" r:id="rId14"/>
    <p:sldId id="289" r:id="rId15"/>
    <p:sldId id="266" r:id="rId16"/>
    <p:sldId id="268" r:id="rId17"/>
    <p:sldId id="270" r:id="rId18"/>
    <p:sldId id="271" r:id="rId19"/>
    <p:sldId id="269" r:id="rId20"/>
    <p:sldId id="272" r:id="rId21"/>
    <p:sldId id="277" r:id="rId22"/>
    <p:sldId id="276" r:id="rId23"/>
    <p:sldId id="275" r:id="rId24"/>
    <p:sldId id="274" r:id="rId25"/>
    <p:sldId id="278" r:id="rId26"/>
    <p:sldId id="280" r:id="rId27"/>
    <p:sldId id="279" r:id="rId28"/>
    <p:sldId id="292" r:id="rId29"/>
    <p:sldId id="286" r:id="rId30"/>
    <p:sldId id="290" r:id="rId31"/>
    <p:sldId id="291" r:id="rId32"/>
    <p:sldId id="293" r:id="rId33"/>
    <p:sldId id="294" r:id="rId34"/>
    <p:sldId id="295" r:id="rId35"/>
    <p:sldId id="296" r:id="rId36"/>
    <p:sldId id="297" r:id="rId37"/>
    <p:sldId id="298" r:id="rId3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414"/>
    <a:srgbClr val="FF8C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13E5EB-626E-4AEE-9473-40C80BF045AC}" v="47" dt="2024-04-05T09:13:06.241"/>
    <p1510:client id="{75C3FCE6-B167-466B-AD5C-E3D3B2636EFC}" v="264" dt="2024-04-03T09:18:37.3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935643-4B69-87B7-CD89-4982653B1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6A9B2CD-7A7C-27E5-712A-8BEF6EA278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61B4E6-FD8F-DFB2-BC62-A976CF15C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F5B89B-2CAF-A00F-4702-864861B1B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E9572D-0EB7-8119-E047-8FED4AA94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9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A1250E-FBA1-FEC5-9365-5E1B2FE60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5419B51-3F43-4059-3B03-BD28A0491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325994-BC9D-6761-6C9E-9F64E960C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A67F68-2227-5DA7-E256-A425FEC15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D8DF41-585C-8A11-758E-9BA74E41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1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04672C0-815E-8A8E-97C0-E559A7AB72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2A123D6-9347-E8B1-60F8-32A3CAAFC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A32396-3B5F-D574-70EE-975A69ED7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485B21-BA41-0C42-0210-91E8F400F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BF0CB2-A70D-5774-8A5B-7CD97CB57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0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F4BAEF-E68A-FF6B-6B06-C14ADF2D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AE4EC2-0874-04BA-8474-87B7DDBE0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82D260-A2FE-F874-40C6-4BAE83197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4A831C-87F5-1AC5-D931-FBC8F55D1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FB6C92-1479-BC7B-C4F4-5C581F859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2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595E70-6E05-B1C0-CAD3-6D831AF21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38B1DB-D4D6-5D2E-755E-8766C0627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957335-E71B-1CA3-F167-B81492D9A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EFEFFF-1519-2879-A41A-A491722A9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446F52-EFB6-DDD6-3891-354967833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3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90B8CF-3057-89E2-594C-6798496B3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315EC1-EBFB-B997-BDC4-608F870355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394EBC-425B-C224-C616-9F0E9D7BB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1BBCA0-3095-9B70-E209-2DE27DA0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0D4E82C-C0C3-61B6-0C1F-516FDB914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3B1FD0-F514-7675-FDAC-DA5919E7F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9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A4F828-E06F-40D0-5B4F-9BB05FEE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6B2D87-3A51-F050-368E-5A0753934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A795D72-885C-CAA3-08E7-F6AE65C03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8CCB87E-F66D-EF64-1AD5-7C1B886AD6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0DB30D6-B150-384E-8C57-2B04424D8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EA70E66-6034-40D4-29F6-9FFA56DCA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83A75A9-BADC-69DD-8069-42400C8B2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C61524B-EDE0-80B2-A890-DDC559FA7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32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3C1C6-7FBA-74BC-2B0F-446910450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C93F36-6A8A-D7B1-EFFC-DDD1A4F6F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DE0C47-4548-7D56-16B7-D8FA954CE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52F2561-BD58-7FDF-2C74-1FFA36047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2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6C575C0-B1E4-DA5B-D2A6-01A668A2E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653CA74-DC71-2EEA-2202-D7E042414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039A241-D4A7-C9E5-5F9D-DEBCE5400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82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3C8233-6858-D7AB-759A-16C885E5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747FB8-9BFA-1D60-6D66-D2AA02268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5C07B0-EBA0-300C-2A85-6C57A4427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7C49B5C-9D94-3708-0295-98FF8686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03DD84-8ECB-5A4C-D41B-AC8825524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7417F5-AC5F-37C2-2102-FC770D23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80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7525E3-281E-9D3C-4E8B-AFDC65E23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EDD6D8-34CD-74AC-1142-7929AFD974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6BFB90-77AB-BE94-7F18-B977746E1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8FC8BC4-CE18-993F-99C7-F6603C3DA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E4D3622-41AB-3037-FFA0-1367E4C82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1A2890-CC3F-8CD8-4036-FDE5BB801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3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9DCFB22-F5C0-A38D-6764-F082EAC9B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84E934-818F-7229-86EB-7214434DB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C42163-51F8-48B2-CFB8-19FC5A2093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A56B47-EEF6-E54A-5F53-6D63926C9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DA6542-A4AC-2364-AA37-E039B9F90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9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41D22F-0A6C-5434-1168-73021355A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404" y="1335401"/>
            <a:ext cx="11009193" cy="2387600"/>
          </a:xfrm>
        </p:spPr>
        <p:txBody>
          <a:bodyPr>
            <a:normAutofit fontScale="90000"/>
          </a:bodyPr>
          <a:lstStyle/>
          <a:p>
            <a:r>
              <a:rPr lang="fr-FR">
                <a:latin typeface="Century Schoolbook"/>
              </a:rPr>
              <a:t>Paramètres de </a:t>
            </a:r>
            <a:r>
              <a:rPr lang="fr-FR" err="1">
                <a:latin typeface="Century Schoolbook"/>
              </a:rPr>
              <a:t>Classic</a:t>
            </a:r>
            <a:r>
              <a:rPr lang="fr-FR">
                <a:latin typeface="Century Schoolbook"/>
              </a:rPr>
              <a:t> </a:t>
            </a:r>
            <a:r>
              <a:rPr lang="fr-FR" err="1">
                <a:latin typeface="Century Schoolbook"/>
              </a:rPr>
              <a:t>McEliece</a:t>
            </a:r>
            <a:r>
              <a:rPr lang="fr-FR">
                <a:latin typeface="Century Schoolbook"/>
              </a:rPr>
              <a:t> adaptés au calcul en mémoire</a:t>
            </a:r>
          </a:p>
          <a:p>
            <a:endParaRPr lang="fr-FR">
              <a:latin typeface="Century Schoolbook"/>
              <a:ea typeface="Calibri Light"/>
              <a:cs typeface="Calibri Ligh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1ED80F-130C-B17B-399E-EFF4A7AE9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24091"/>
            <a:ext cx="9144000" cy="165576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r-FR" sz="1800" dirty="0">
                <a:latin typeface="Century Schoolbook"/>
              </a:rPr>
              <a:t>Demi-Journée Cryptographie Post-Quantique</a:t>
            </a:r>
            <a:endParaRPr lang="en-US" sz="1800" dirty="0">
              <a:latin typeface="Century Schoolbook"/>
            </a:endParaRPr>
          </a:p>
          <a:p>
            <a:r>
              <a:rPr lang="fr-FR" sz="1800" dirty="0">
                <a:latin typeface="Century Schoolbook"/>
              </a:rPr>
              <a:t>Institut Cybersécurité Occitanie</a:t>
            </a:r>
            <a:endParaRPr lang="en-US" sz="1800" dirty="0">
              <a:latin typeface="Century Schoolbook"/>
            </a:endParaRPr>
          </a:p>
          <a:p>
            <a:r>
              <a:rPr lang="fr-FR" sz="1800" dirty="0">
                <a:latin typeface="Century Schoolbook"/>
              </a:rPr>
              <a:t>3 Avril 2024</a:t>
            </a:r>
          </a:p>
          <a:p>
            <a:endParaRPr lang="fr-FR" sz="1800">
              <a:latin typeface="Century Schoolbook"/>
            </a:endParaRPr>
          </a:p>
          <a:p>
            <a:r>
              <a:rPr lang="fr-FR" dirty="0">
                <a:latin typeface="Century Schoolbook"/>
              </a:rPr>
              <a:t>Cyrius NUGIER</a:t>
            </a:r>
            <a:endParaRPr lang="en-US" dirty="0">
              <a:latin typeface="Century Schoolbook"/>
            </a:endParaRPr>
          </a:p>
          <a:p>
            <a:endParaRPr lang="fr-FR">
              <a:ea typeface="Calibri"/>
              <a:cs typeface="Calibri"/>
            </a:endParaRPr>
          </a:p>
        </p:txBody>
      </p:sp>
      <p:pic>
        <p:nvPicPr>
          <p:cNvPr id="4" name="Image 3" descr="Institut Cybersécurité Occitanie - ICO - Cyber'Occ">
            <a:extLst>
              <a:ext uri="{FF2B5EF4-FFF2-40B4-BE49-F238E27FC236}">
                <a16:creationId xmlns:a16="http://schemas.microsoft.com/office/drawing/2014/main" id="{296402F1-EC1A-8D2B-A5C5-F847D5437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19" y="5482988"/>
            <a:ext cx="1833350" cy="1226024"/>
          </a:xfrm>
          <a:prstGeom prst="rect">
            <a:avLst/>
          </a:prstGeom>
        </p:spPr>
      </p:pic>
      <p:pic>
        <p:nvPicPr>
          <p:cNvPr id="5" name="Image 4" descr="ENAC - Campus, Formations et Avis | Diplomeo.com">
            <a:extLst>
              <a:ext uri="{FF2B5EF4-FFF2-40B4-BE49-F238E27FC236}">
                <a16:creationId xmlns:a16="http://schemas.microsoft.com/office/drawing/2014/main" id="{206C2520-4C0F-4629-BD40-153F3FBFD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3435" y="5527697"/>
            <a:ext cx="1737815" cy="118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3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age 209" descr="Une image contenant dessin humoristique, clipart&#10;&#10;Description générée automatiquement">
            <a:extLst>
              <a:ext uri="{FF2B5EF4-FFF2-40B4-BE49-F238E27FC236}">
                <a16:creationId xmlns:a16="http://schemas.microsoft.com/office/drawing/2014/main" id="{AFFCEE11-02D4-35DD-899D-8D30E5095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997" y="-3290725"/>
            <a:ext cx="960631" cy="970156"/>
          </a:xfrm>
          <a:prstGeom prst="rect">
            <a:avLst/>
          </a:prstGeom>
        </p:spPr>
      </p:pic>
      <p:pic>
        <p:nvPicPr>
          <p:cNvPr id="212" name="Image 211" descr="Une image contenant Graphique, clipart, Police, graphisme&#10;&#10;Description générée automatiquement">
            <a:extLst>
              <a:ext uri="{FF2B5EF4-FFF2-40B4-BE49-F238E27FC236}">
                <a16:creationId xmlns:a16="http://schemas.microsoft.com/office/drawing/2014/main" id="{1D15851D-7B9C-F7F0-688C-5270EF9AA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591" y="-1893701"/>
            <a:ext cx="1352471" cy="1379619"/>
          </a:xfrm>
          <a:prstGeom prst="rect">
            <a:avLst/>
          </a:prstGeom>
        </p:spPr>
      </p:pic>
      <p:grpSp>
        <p:nvGrpSpPr>
          <p:cNvPr id="218" name="Groupe 217">
            <a:extLst>
              <a:ext uri="{FF2B5EF4-FFF2-40B4-BE49-F238E27FC236}">
                <a16:creationId xmlns:a16="http://schemas.microsoft.com/office/drawing/2014/main" id="{37D3F01C-F90E-90A4-DB27-EAF66664C330}"/>
              </a:ext>
            </a:extLst>
          </p:cNvPr>
          <p:cNvGrpSpPr/>
          <p:nvPr/>
        </p:nvGrpSpPr>
        <p:grpSpPr>
          <a:xfrm>
            <a:off x="8651775" y="-3185887"/>
            <a:ext cx="2330844" cy="3509355"/>
            <a:chOff x="8800458" y="3095967"/>
            <a:chExt cx="2330844" cy="3509355"/>
          </a:xfrm>
        </p:grpSpPr>
        <p:pic>
          <p:nvPicPr>
            <p:cNvPr id="214" name="Image 213">
              <a:extLst>
                <a:ext uri="{FF2B5EF4-FFF2-40B4-BE49-F238E27FC236}">
                  <a16:creationId xmlns:a16="http://schemas.microsoft.com/office/drawing/2014/main" id="{628B4108-F4A7-3B50-FA96-7205CFA10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05982" y="3095967"/>
              <a:ext cx="707205" cy="715767"/>
            </a:xfrm>
            <a:prstGeom prst="rect">
              <a:avLst/>
            </a:prstGeom>
          </p:spPr>
        </p:pic>
        <p:pic>
          <p:nvPicPr>
            <p:cNvPr id="215" name="Image 214" descr="Une image contenant Police, texte, Graphique, capture d’écran&#10;&#10;Description générée automatiquement">
              <a:extLst>
                <a:ext uri="{FF2B5EF4-FFF2-40B4-BE49-F238E27FC236}">
                  <a16:creationId xmlns:a16="http://schemas.microsoft.com/office/drawing/2014/main" id="{8D55CCC1-A083-B23F-262C-E6C758C0C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32526" y="5709756"/>
              <a:ext cx="887004" cy="895566"/>
            </a:xfrm>
            <a:prstGeom prst="rect">
              <a:avLst/>
            </a:prstGeom>
          </p:spPr>
        </p:pic>
        <p:pic>
          <p:nvPicPr>
            <p:cNvPr id="216" name="Image 215" descr="Une image contenant capture d’écran, conception&#10;&#10;Description générée automatiquement">
              <a:extLst>
                <a:ext uri="{FF2B5EF4-FFF2-40B4-BE49-F238E27FC236}">
                  <a16:creationId xmlns:a16="http://schemas.microsoft.com/office/drawing/2014/main" id="{BA539E8A-C233-B33A-8A22-A33978C13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00458" y="4900131"/>
              <a:ext cx="895566" cy="887004"/>
            </a:xfrm>
            <a:prstGeom prst="rect">
              <a:avLst/>
            </a:prstGeom>
          </p:spPr>
        </p:pic>
        <p:pic>
          <p:nvPicPr>
            <p:cNvPr id="217" name="Image 216" descr="Une image contenant Appareils électroniques, circuit&#10;&#10;Description générée automatiquement">
              <a:extLst>
                <a:ext uri="{FF2B5EF4-FFF2-40B4-BE49-F238E27FC236}">
                  <a16:creationId xmlns:a16="http://schemas.microsoft.com/office/drawing/2014/main" id="{EA9B7A9C-D620-6599-B175-1F4EC0665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35736" y="3849170"/>
              <a:ext cx="895566" cy="895566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665E29C-10FB-081B-2667-81976C996DE4}"/>
              </a:ext>
            </a:extLst>
          </p:cNvPr>
          <p:cNvSpPr/>
          <p:nvPr/>
        </p:nvSpPr>
        <p:spPr>
          <a:xfrm>
            <a:off x="8388502" y="-809857"/>
            <a:ext cx="3233853" cy="3837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02C4C55-B594-A73D-9D61-30F586B8C03A}"/>
              </a:ext>
            </a:extLst>
          </p:cNvPr>
          <p:cNvSpPr txBox="1"/>
          <p:nvPr/>
        </p:nvSpPr>
        <p:spPr>
          <a:xfrm>
            <a:off x="3304919" y="2502821"/>
            <a:ext cx="692993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6600">
                <a:latin typeface="Century Schoolbook"/>
                <a:ea typeface="Calibri"/>
                <a:cs typeface="Calibri"/>
              </a:rPr>
              <a:t>=</a:t>
            </a:r>
            <a:endParaRPr lang="fr-FR" sz="6600">
              <a:latin typeface="Century Schoolbook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4A06CCC-F6C2-9DB8-634B-D473BE31A37C}"/>
              </a:ext>
            </a:extLst>
          </p:cNvPr>
          <p:cNvSpPr txBox="1"/>
          <p:nvPr/>
        </p:nvSpPr>
        <p:spPr>
          <a:xfrm>
            <a:off x="7191974" y="2502820"/>
            <a:ext cx="692993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6600">
                <a:latin typeface="Century Schoolbook"/>
                <a:ea typeface="Calibri"/>
                <a:cs typeface="Calibri"/>
              </a:rPr>
              <a:t>+</a:t>
            </a:r>
            <a:endParaRPr lang="fr-FR" sz="6600">
              <a:latin typeface="Century Schoolbook"/>
            </a:endParaRPr>
          </a:p>
        </p:txBody>
      </p:sp>
      <p:pic>
        <p:nvPicPr>
          <p:cNvPr id="9" name="Image 8" descr="Une image contenant texte, capture d’écran, logiciel, Logiciel multimédia&#10;&#10;Description générée automatiquement">
            <a:extLst>
              <a:ext uri="{FF2B5EF4-FFF2-40B4-BE49-F238E27FC236}">
                <a16:creationId xmlns:a16="http://schemas.microsoft.com/office/drawing/2014/main" id="{2A194B85-354A-D1A9-A6D7-AFB221B18D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2458" y="2202574"/>
            <a:ext cx="2873983" cy="1707973"/>
          </a:xfrm>
          <a:prstGeom prst="rect">
            <a:avLst/>
          </a:prstGeom>
        </p:spPr>
      </p:pic>
      <p:pic>
        <p:nvPicPr>
          <p:cNvPr id="4" name="Image 3" descr="Une image contenant cercle, Rectangle, conception&#10;&#10;Description générée automatiquement">
            <a:extLst>
              <a:ext uri="{FF2B5EF4-FFF2-40B4-BE49-F238E27FC236}">
                <a16:creationId xmlns:a16="http://schemas.microsoft.com/office/drawing/2014/main" id="{C0CD449F-212D-196F-BF50-2CC2A3BF2F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7308" y="724870"/>
            <a:ext cx="1332217" cy="1323655"/>
          </a:xfrm>
          <a:prstGeom prst="rect">
            <a:avLst/>
          </a:prstGeom>
        </p:spPr>
      </p:pic>
      <p:pic>
        <p:nvPicPr>
          <p:cNvPr id="79" name="Image 78" descr="Une image contenant texte, capture d’écran, logiciel, Logiciel multimédia&#10;&#10;Description générée automatiquement">
            <a:extLst>
              <a:ext uri="{FF2B5EF4-FFF2-40B4-BE49-F238E27FC236}">
                <a16:creationId xmlns:a16="http://schemas.microsoft.com/office/drawing/2014/main" id="{420DA3C1-954E-C758-AA4F-6AE68584BF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2458" y="2202573"/>
            <a:ext cx="2873983" cy="1707973"/>
          </a:xfrm>
          <a:prstGeom prst="rect">
            <a:avLst/>
          </a:prstGeom>
        </p:spPr>
      </p:pic>
      <p:pic>
        <p:nvPicPr>
          <p:cNvPr id="68" name="Image 67" descr="Une image contenant objets en métal, verrouiller&#10;&#10;Description générée automatiquement">
            <a:extLst>
              <a:ext uri="{FF2B5EF4-FFF2-40B4-BE49-F238E27FC236}">
                <a16:creationId xmlns:a16="http://schemas.microsoft.com/office/drawing/2014/main" id="{5340CB4E-0967-013F-71EF-7462386EC7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53947" y="1254826"/>
            <a:ext cx="1038225" cy="1028700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8FED5271-CD70-348C-A803-E2161EDDF853}"/>
              </a:ext>
            </a:extLst>
          </p:cNvPr>
          <p:cNvCxnSpPr/>
          <p:nvPr/>
        </p:nvCxnSpPr>
        <p:spPr>
          <a:xfrm flipV="1">
            <a:off x="1178102" y="1565951"/>
            <a:ext cx="708915" cy="102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F6D5985D-D641-BCEB-0581-7F881DE1EB61}"/>
              </a:ext>
            </a:extLst>
          </p:cNvPr>
          <p:cNvCxnSpPr/>
          <p:nvPr/>
        </p:nvCxnSpPr>
        <p:spPr>
          <a:xfrm flipH="1" flipV="1">
            <a:off x="1173714" y="544422"/>
            <a:ext cx="1715" cy="102912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C9E7596-9F52-53CA-C422-106B2DA79B13}"/>
              </a:ext>
            </a:extLst>
          </p:cNvPr>
          <p:cNvSpPr/>
          <p:nvPr/>
        </p:nvSpPr>
        <p:spPr>
          <a:xfrm>
            <a:off x="1228455" y="532313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FD0DFE-563C-F769-486A-41551A191B39}"/>
              </a:ext>
            </a:extLst>
          </p:cNvPr>
          <p:cNvSpPr/>
          <p:nvPr/>
        </p:nvSpPr>
        <p:spPr>
          <a:xfrm>
            <a:off x="1228455" y="715535"/>
            <a:ext cx="333910" cy="102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A43196-009B-E913-96EC-B826EF59AD58}"/>
              </a:ext>
            </a:extLst>
          </p:cNvPr>
          <p:cNvSpPr/>
          <p:nvPr/>
        </p:nvSpPr>
        <p:spPr>
          <a:xfrm>
            <a:off x="1228455" y="881634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41A083-0FF8-21C6-37BF-EF80A1DD8F04}"/>
              </a:ext>
            </a:extLst>
          </p:cNvPr>
          <p:cNvSpPr/>
          <p:nvPr/>
        </p:nvSpPr>
        <p:spPr>
          <a:xfrm>
            <a:off x="1228455" y="1056295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38AC49-4A3B-E29E-FEDA-B2AB33833236}"/>
              </a:ext>
            </a:extLst>
          </p:cNvPr>
          <p:cNvSpPr/>
          <p:nvPr/>
        </p:nvSpPr>
        <p:spPr>
          <a:xfrm>
            <a:off x="1228455" y="1230955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4FA033-3CED-8593-91BF-5C4309814BE7}"/>
              </a:ext>
            </a:extLst>
          </p:cNvPr>
          <p:cNvSpPr/>
          <p:nvPr/>
        </p:nvSpPr>
        <p:spPr>
          <a:xfrm>
            <a:off x="1228455" y="1405616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CF2EF6-C65B-ED65-5BE1-4090306EE060}"/>
              </a:ext>
            </a:extLst>
          </p:cNvPr>
          <p:cNvSpPr/>
          <p:nvPr/>
        </p:nvSpPr>
        <p:spPr>
          <a:xfrm>
            <a:off x="671937" y="532312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SK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2CB8C9-2837-D562-45F2-256579B10310}"/>
              </a:ext>
            </a:extLst>
          </p:cNvPr>
          <p:cNvSpPr/>
          <p:nvPr/>
        </p:nvSpPr>
        <p:spPr>
          <a:xfrm>
            <a:off x="671937" y="706973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PK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72574B2-28C4-23AB-B907-8F0CBBCCB16F}"/>
              </a:ext>
            </a:extLst>
          </p:cNvPr>
          <p:cNvSpPr/>
          <p:nvPr/>
        </p:nvSpPr>
        <p:spPr>
          <a:xfrm>
            <a:off x="671937" y="881633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CT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80C1ACF-D2BD-045D-C2F5-CB7E76867D35}"/>
              </a:ext>
            </a:extLst>
          </p:cNvPr>
          <p:cNvSpPr/>
          <p:nvPr/>
        </p:nvSpPr>
        <p:spPr>
          <a:xfrm>
            <a:off x="671937" y="1056294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Keygen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EF25AB8-7186-3011-4AE3-71403130A1E2}"/>
              </a:ext>
            </a:extLst>
          </p:cNvPr>
          <p:cNvSpPr/>
          <p:nvPr/>
        </p:nvSpPr>
        <p:spPr>
          <a:xfrm>
            <a:off x="671937" y="1230954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Encrypt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BD902EA-9B75-239C-6C81-F686ED577119}"/>
              </a:ext>
            </a:extLst>
          </p:cNvPr>
          <p:cNvSpPr/>
          <p:nvPr/>
        </p:nvSpPr>
        <p:spPr>
          <a:xfrm>
            <a:off x="671937" y="1405615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Decrypt</a:t>
            </a:r>
            <a:endParaRPr lang="fr-FR" sz="600" err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381FC2D-FEF1-ADE0-18E8-9A96B93FC309}"/>
              </a:ext>
            </a:extLst>
          </p:cNvPr>
          <p:cNvSpPr/>
          <p:nvPr/>
        </p:nvSpPr>
        <p:spPr>
          <a:xfrm>
            <a:off x="1151397" y="1653906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8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Kyber</a:t>
            </a:r>
            <a:endParaRPr lang="fr-FR" sz="800" err="1">
              <a:solidFill>
                <a:srgbClr val="000000"/>
              </a:solidFill>
              <a:latin typeface="Century Schoolbook"/>
            </a:endParaRP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D7DD1020-4DA0-9F73-9B97-E17EC9982EA3}"/>
              </a:ext>
            </a:extLst>
          </p:cNvPr>
          <p:cNvCxnSpPr>
            <a:cxnSpLocks/>
          </p:cNvCxnSpPr>
          <p:nvPr/>
        </p:nvCxnSpPr>
        <p:spPr>
          <a:xfrm flipV="1">
            <a:off x="2351068" y="2850220"/>
            <a:ext cx="708915" cy="102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7274AE3A-0755-7FCA-207A-D641E49E3CCA}"/>
              </a:ext>
            </a:extLst>
          </p:cNvPr>
          <p:cNvCxnSpPr>
            <a:cxnSpLocks/>
          </p:cNvCxnSpPr>
          <p:nvPr/>
        </p:nvCxnSpPr>
        <p:spPr>
          <a:xfrm flipH="1" flipV="1">
            <a:off x="2346680" y="1828691"/>
            <a:ext cx="1715" cy="102912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E530CEB2-13FE-9AEB-6D65-43C18CA9528C}"/>
              </a:ext>
            </a:extLst>
          </p:cNvPr>
          <p:cNvSpPr/>
          <p:nvPr/>
        </p:nvSpPr>
        <p:spPr>
          <a:xfrm>
            <a:off x="2401421" y="1816582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68C9A64-5F79-34B0-C6C2-97AEA5862A68}"/>
              </a:ext>
            </a:extLst>
          </p:cNvPr>
          <p:cNvSpPr/>
          <p:nvPr/>
        </p:nvSpPr>
        <p:spPr>
          <a:xfrm>
            <a:off x="2401421" y="1991243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4844B7A-A6C0-7FC3-BBCB-51107C5F7414}"/>
              </a:ext>
            </a:extLst>
          </p:cNvPr>
          <p:cNvSpPr/>
          <p:nvPr/>
        </p:nvSpPr>
        <p:spPr>
          <a:xfrm>
            <a:off x="2401421" y="2165903"/>
            <a:ext cx="753437" cy="11130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BBC576C-6E3D-A4D9-2228-A6B7109861A4}"/>
              </a:ext>
            </a:extLst>
          </p:cNvPr>
          <p:cNvSpPr/>
          <p:nvPr/>
        </p:nvSpPr>
        <p:spPr>
          <a:xfrm>
            <a:off x="2401421" y="2349125"/>
            <a:ext cx="333910" cy="102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7D94F8D-4A04-D16F-987B-16CD06745FB6}"/>
              </a:ext>
            </a:extLst>
          </p:cNvPr>
          <p:cNvSpPr/>
          <p:nvPr/>
        </p:nvSpPr>
        <p:spPr>
          <a:xfrm>
            <a:off x="2401421" y="2515224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7B9F5A2-E4EF-2506-C5A2-454EA388AACD}"/>
              </a:ext>
            </a:extLst>
          </p:cNvPr>
          <p:cNvSpPr/>
          <p:nvPr/>
        </p:nvSpPr>
        <p:spPr>
          <a:xfrm>
            <a:off x="2401421" y="2689885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4486C41-0FAA-2FB6-FB9D-DA3D1EDF42DB}"/>
              </a:ext>
            </a:extLst>
          </p:cNvPr>
          <p:cNvSpPr/>
          <p:nvPr/>
        </p:nvSpPr>
        <p:spPr>
          <a:xfrm>
            <a:off x="1844903" y="1816581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SK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B943204-3917-00AB-BA05-3F505B768BC4}"/>
              </a:ext>
            </a:extLst>
          </p:cNvPr>
          <p:cNvSpPr/>
          <p:nvPr/>
        </p:nvSpPr>
        <p:spPr>
          <a:xfrm>
            <a:off x="1844903" y="1991242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PK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0457B8E-435D-46D2-4311-851138BE72F2}"/>
              </a:ext>
            </a:extLst>
          </p:cNvPr>
          <p:cNvSpPr/>
          <p:nvPr/>
        </p:nvSpPr>
        <p:spPr>
          <a:xfrm>
            <a:off x="1844903" y="2165902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CT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4CE570F-38AA-688C-4B1B-B36FC0EF34B8}"/>
              </a:ext>
            </a:extLst>
          </p:cNvPr>
          <p:cNvSpPr/>
          <p:nvPr/>
        </p:nvSpPr>
        <p:spPr>
          <a:xfrm>
            <a:off x="1844903" y="2340563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Keygen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5AA0565-07B9-61A2-F700-2685C58D37C2}"/>
              </a:ext>
            </a:extLst>
          </p:cNvPr>
          <p:cNvSpPr/>
          <p:nvPr/>
        </p:nvSpPr>
        <p:spPr>
          <a:xfrm>
            <a:off x="1844903" y="2515223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Encrypt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5F2250C-76A3-6D90-4CDA-72C49A79C8C8}"/>
              </a:ext>
            </a:extLst>
          </p:cNvPr>
          <p:cNvSpPr/>
          <p:nvPr/>
        </p:nvSpPr>
        <p:spPr>
          <a:xfrm>
            <a:off x="1844903" y="2689884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Decrypt</a:t>
            </a:r>
            <a:endParaRPr lang="fr-FR" sz="600" err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0F9A6A4-44C8-36ED-9D8B-9389B9F12ABF}"/>
              </a:ext>
            </a:extLst>
          </p:cNvPr>
          <p:cNvSpPr/>
          <p:nvPr/>
        </p:nvSpPr>
        <p:spPr>
          <a:xfrm>
            <a:off x="2272992" y="2929613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8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HQC</a:t>
            </a:r>
            <a:endParaRPr lang="fr-FR"/>
          </a:p>
        </p:txBody>
      </p:sp>
      <p:cxnSp>
        <p:nvCxnSpPr>
          <p:cNvPr id="81" name="Connecteur droit avec flèche 80">
            <a:extLst>
              <a:ext uri="{FF2B5EF4-FFF2-40B4-BE49-F238E27FC236}">
                <a16:creationId xmlns:a16="http://schemas.microsoft.com/office/drawing/2014/main" id="{11114A7E-381B-BC7C-AEC7-ECDF30ED06CC}"/>
              </a:ext>
            </a:extLst>
          </p:cNvPr>
          <p:cNvCxnSpPr>
            <a:cxnSpLocks/>
          </p:cNvCxnSpPr>
          <p:nvPr/>
        </p:nvCxnSpPr>
        <p:spPr>
          <a:xfrm flipV="1">
            <a:off x="1195226" y="3963254"/>
            <a:ext cx="708915" cy="102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>
            <a:extLst>
              <a:ext uri="{FF2B5EF4-FFF2-40B4-BE49-F238E27FC236}">
                <a16:creationId xmlns:a16="http://schemas.microsoft.com/office/drawing/2014/main" id="{1FC85DB2-719C-8A37-ECF7-22BBF4E6070A}"/>
              </a:ext>
            </a:extLst>
          </p:cNvPr>
          <p:cNvCxnSpPr>
            <a:cxnSpLocks/>
          </p:cNvCxnSpPr>
          <p:nvPr/>
        </p:nvCxnSpPr>
        <p:spPr>
          <a:xfrm flipH="1" flipV="1">
            <a:off x="1190838" y="2941725"/>
            <a:ext cx="1715" cy="102912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964AEF55-068C-9CF8-8863-E81679BCEBB2}"/>
              </a:ext>
            </a:extLst>
          </p:cNvPr>
          <p:cNvSpPr/>
          <p:nvPr/>
        </p:nvSpPr>
        <p:spPr>
          <a:xfrm>
            <a:off x="1245579" y="2929616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A27084B-B1ED-4B22-C014-484C3F083190}"/>
              </a:ext>
            </a:extLst>
          </p:cNvPr>
          <p:cNvSpPr/>
          <p:nvPr/>
        </p:nvSpPr>
        <p:spPr>
          <a:xfrm>
            <a:off x="1245579" y="3104277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C1820AC-3DE7-2DF8-3E38-EDD512A39C59}"/>
              </a:ext>
            </a:extLst>
          </p:cNvPr>
          <p:cNvSpPr/>
          <p:nvPr/>
        </p:nvSpPr>
        <p:spPr>
          <a:xfrm>
            <a:off x="1245579" y="3278937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417D6F7-F4C1-8A59-5513-3F15198CCB67}"/>
              </a:ext>
            </a:extLst>
          </p:cNvPr>
          <p:cNvSpPr/>
          <p:nvPr/>
        </p:nvSpPr>
        <p:spPr>
          <a:xfrm>
            <a:off x="1245579" y="3462159"/>
            <a:ext cx="333910" cy="102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24B9956-2B67-3CC1-EDCE-38B98E5974F7}"/>
              </a:ext>
            </a:extLst>
          </p:cNvPr>
          <p:cNvSpPr/>
          <p:nvPr/>
        </p:nvSpPr>
        <p:spPr>
          <a:xfrm>
            <a:off x="1245579" y="3628258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079DB4FE-511F-50FF-216B-486AFFBB7F24}"/>
              </a:ext>
            </a:extLst>
          </p:cNvPr>
          <p:cNvSpPr/>
          <p:nvPr/>
        </p:nvSpPr>
        <p:spPr>
          <a:xfrm>
            <a:off x="1245579" y="3811480"/>
            <a:ext cx="333910" cy="102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CBA3A14-3118-A3D7-A604-F473B7F93E50}"/>
              </a:ext>
            </a:extLst>
          </p:cNvPr>
          <p:cNvSpPr/>
          <p:nvPr/>
        </p:nvSpPr>
        <p:spPr>
          <a:xfrm>
            <a:off x="689061" y="2929615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SK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248E1D7-50E2-EC37-6AA5-95C998BAEAF1}"/>
              </a:ext>
            </a:extLst>
          </p:cNvPr>
          <p:cNvSpPr/>
          <p:nvPr/>
        </p:nvSpPr>
        <p:spPr>
          <a:xfrm>
            <a:off x="689061" y="3104276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PK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68B43C6B-E707-0AF9-B1D5-A0AE656AE679}"/>
              </a:ext>
            </a:extLst>
          </p:cNvPr>
          <p:cNvSpPr/>
          <p:nvPr/>
        </p:nvSpPr>
        <p:spPr>
          <a:xfrm>
            <a:off x="689061" y="3278936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CT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05694DBB-09B8-B5C3-089A-F910DB4B1444}"/>
              </a:ext>
            </a:extLst>
          </p:cNvPr>
          <p:cNvSpPr/>
          <p:nvPr/>
        </p:nvSpPr>
        <p:spPr>
          <a:xfrm>
            <a:off x="689061" y="3453597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Keygen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0DE50DC-965A-54AF-17A2-28B3AFD638B7}"/>
              </a:ext>
            </a:extLst>
          </p:cNvPr>
          <p:cNvSpPr/>
          <p:nvPr/>
        </p:nvSpPr>
        <p:spPr>
          <a:xfrm>
            <a:off x="689061" y="3628257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Encrypt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50E7664A-02B9-02A5-6FAC-2CCA347A7207}"/>
              </a:ext>
            </a:extLst>
          </p:cNvPr>
          <p:cNvSpPr/>
          <p:nvPr/>
        </p:nvSpPr>
        <p:spPr>
          <a:xfrm>
            <a:off x="689061" y="3802918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Decrypt</a:t>
            </a:r>
            <a:endParaRPr lang="fr-FR" sz="600" err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18BE8333-174A-A466-64BB-68FC8DCA0568}"/>
              </a:ext>
            </a:extLst>
          </p:cNvPr>
          <p:cNvSpPr/>
          <p:nvPr/>
        </p:nvSpPr>
        <p:spPr>
          <a:xfrm>
            <a:off x="1134274" y="4042647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8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NTRU</a:t>
            </a:r>
          </a:p>
        </p:txBody>
      </p:sp>
      <p:cxnSp>
        <p:nvCxnSpPr>
          <p:cNvPr id="141" name="Connecteur droit avec flèche 140">
            <a:extLst>
              <a:ext uri="{FF2B5EF4-FFF2-40B4-BE49-F238E27FC236}">
                <a16:creationId xmlns:a16="http://schemas.microsoft.com/office/drawing/2014/main" id="{D037DC94-AD0E-5B45-1727-46B66099EA45}"/>
              </a:ext>
            </a:extLst>
          </p:cNvPr>
          <p:cNvCxnSpPr>
            <a:cxnSpLocks/>
          </p:cNvCxnSpPr>
          <p:nvPr/>
        </p:nvCxnSpPr>
        <p:spPr>
          <a:xfrm flipV="1">
            <a:off x="2351068" y="5024917"/>
            <a:ext cx="708915" cy="102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avec flèche 144">
            <a:extLst>
              <a:ext uri="{FF2B5EF4-FFF2-40B4-BE49-F238E27FC236}">
                <a16:creationId xmlns:a16="http://schemas.microsoft.com/office/drawing/2014/main" id="{433DA94B-2EBF-292F-CC69-8B12D92182FF}"/>
              </a:ext>
            </a:extLst>
          </p:cNvPr>
          <p:cNvCxnSpPr>
            <a:cxnSpLocks/>
          </p:cNvCxnSpPr>
          <p:nvPr/>
        </p:nvCxnSpPr>
        <p:spPr>
          <a:xfrm flipH="1" flipV="1">
            <a:off x="2346680" y="4003388"/>
            <a:ext cx="1715" cy="102912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tangle 148">
            <a:extLst>
              <a:ext uri="{FF2B5EF4-FFF2-40B4-BE49-F238E27FC236}">
                <a16:creationId xmlns:a16="http://schemas.microsoft.com/office/drawing/2014/main" id="{2B0DDCA1-B72C-AFA2-A40D-195C5E96F540}"/>
              </a:ext>
            </a:extLst>
          </p:cNvPr>
          <p:cNvSpPr/>
          <p:nvPr/>
        </p:nvSpPr>
        <p:spPr>
          <a:xfrm>
            <a:off x="2401421" y="3991279"/>
            <a:ext cx="753437" cy="11130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2E83B721-6AD0-F734-6BB1-1FC68ED13BB0}"/>
              </a:ext>
            </a:extLst>
          </p:cNvPr>
          <p:cNvSpPr/>
          <p:nvPr/>
        </p:nvSpPr>
        <p:spPr>
          <a:xfrm>
            <a:off x="2401421" y="4165940"/>
            <a:ext cx="753437" cy="11130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19E9C898-6E71-CB44-16BE-E01C0FD2D08C}"/>
              </a:ext>
            </a:extLst>
          </p:cNvPr>
          <p:cNvSpPr/>
          <p:nvPr/>
        </p:nvSpPr>
        <p:spPr>
          <a:xfrm>
            <a:off x="2401421" y="4340600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D0349714-12EF-19E5-73B2-FF40E620BD51}"/>
              </a:ext>
            </a:extLst>
          </p:cNvPr>
          <p:cNvSpPr/>
          <p:nvPr/>
        </p:nvSpPr>
        <p:spPr>
          <a:xfrm>
            <a:off x="2401421" y="4515261"/>
            <a:ext cx="753437" cy="11130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067E0959-AFAB-D9CB-A529-EF63CE4DC337}"/>
              </a:ext>
            </a:extLst>
          </p:cNvPr>
          <p:cNvSpPr/>
          <p:nvPr/>
        </p:nvSpPr>
        <p:spPr>
          <a:xfrm>
            <a:off x="2401421" y="4698482"/>
            <a:ext cx="333910" cy="102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BBACACBD-2B51-D285-2347-98E4EB266615}"/>
              </a:ext>
            </a:extLst>
          </p:cNvPr>
          <p:cNvSpPr/>
          <p:nvPr/>
        </p:nvSpPr>
        <p:spPr>
          <a:xfrm>
            <a:off x="2401421" y="4864582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7B7FAFDD-E35D-9BE7-5E91-008304942827}"/>
              </a:ext>
            </a:extLst>
          </p:cNvPr>
          <p:cNvSpPr/>
          <p:nvPr/>
        </p:nvSpPr>
        <p:spPr>
          <a:xfrm>
            <a:off x="1844903" y="3991278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SK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40D6D3FE-9EE7-BC8B-D0B0-4F8C4F5D1C6C}"/>
              </a:ext>
            </a:extLst>
          </p:cNvPr>
          <p:cNvSpPr/>
          <p:nvPr/>
        </p:nvSpPr>
        <p:spPr>
          <a:xfrm>
            <a:off x="1844903" y="4165939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PK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47CF6F42-F5D5-53AA-7B86-4A3A033292F5}"/>
              </a:ext>
            </a:extLst>
          </p:cNvPr>
          <p:cNvSpPr/>
          <p:nvPr/>
        </p:nvSpPr>
        <p:spPr>
          <a:xfrm>
            <a:off x="1844903" y="4340599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CT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E0987E74-AC29-9417-42C8-6370320EF48B}"/>
              </a:ext>
            </a:extLst>
          </p:cNvPr>
          <p:cNvSpPr/>
          <p:nvPr/>
        </p:nvSpPr>
        <p:spPr>
          <a:xfrm>
            <a:off x="1844903" y="4515260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Keygen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AA681FED-0DE1-DC7A-383D-94DFE22DA73C}"/>
              </a:ext>
            </a:extLst>
          </p:cNvPr>
          <p:cNvSpPr/>
          <p:nvPr/>
        </p:nvSpPr>
        <p:spPr>
          <a:xfrm>
            <a:off x="1844903" y="4689920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Encrypt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B3920234-0252-28EB-7FEC-913DEC960816}"/>
              </a:ext>
            </a:extLst>
          </p:cNvPr>
          <p:cNvSpPr/>
          <p:nvPr/>
        </p:nvSpPr>
        <p:spPr>
          <a:xfrm>
            <a:off x="1844903" y="4864581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Decrypt</a:t>
            </a:r>
            <a:endParaRPr lang="fr-FR" sz="600" err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7645CE00-5780-E54B-D29D-A6BEF6762B7F}"/>
              </a:ext>
            </a:extLst>
          </p:cNvPr>
          <p:cNvSpPr/>
          <p:nvPr/>
        </p:nvSpPr>
        <p:spPr>
          <a:xfrm>
            <a:off x="2307240" y="5138557"/>
            <a:ext cx="667819" cy="94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8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McEliece</a:t>
            </a:r>
            <a:endParaRPr lang="fr-FR" err="1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3A564E9B-015E-FBF2-2289-AA94F54BED3D}"/>
              </a:ext>
            </a:extLst>
          </p:cNvPr>
          <p:cNvSpPr/>
          <p:nvPr/>
        </p:nvSpPr>
        <p:spPr>
          <a:xfrm>
            <a:off x="7036882" y="871422"/>
            <a:ext cx="1005003" cy="1351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535E74F-B422-09B7-15BE-99CDC04FCE22}"/>
              </a:ext>
            </a:extLst>
          </p:cNvPr>
          <p:cNvSpPr txBox="1"/>
          <p:nvPr/>
        </p:nvSpPr>
        <p:spPr>
          <a:xfrm>
            <a:off x="11862179" y="6494059"/>
            <a:ext cx="3298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>
                <a:solidFill>
                  <a:srgbClr val="A5A5A5"/>
                </a:solidFill>
                <a:latin typeface="Century Schoolbook"/>
                <a:ea typeface="Calibri"/>
                <a:cs typeface="Calibri"/>
              </a:rPr>
              <a:t>1</a:t>
            </a:r>
            <a:endParaRPr lang="fr-FR" dirty="0">
              <a:solidFill>
                <a:srgbClr val="A5A5A5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096509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lipart, Graphique, silhouette&#10;&#10;Description générée automatiquement">
            <a:extLst>
              <a:ext uri="{FF2B5EF4-FFF2-40B4-BE49-F238E27FC236}">
                <a16:creationId xmlns:a16="http://schemas.microsoft.com/office/drawing/2014/main" id="{FE6B0D2C-5DBA-419B-4C80-428F31B8E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058257" y="1046821"/>
            <a:ext cx="904875" cy="9334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6CD27F-C399-3BCA-A230-AC6EF5E55EE3}"/>
              </a:ext>
            </a:extLst>
          </p:cNvPr>
          <p:cNvSpPr/>
          <p:nvPr/>
        </p:nvSpPr>
        <p:spPr>
          <a:xfrm>
            <a:off x="7036882" y="871422"/>
            <a:ext cx="1005003" cy="1351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7" name="Image 66" descr="Une image contenant cercle, Rectangle, conception&#10;&#10;Description générée automatiquement">
            <a:extLst>
              <a:ext uri="{FF2B5EF4-FFF2-40B4-BE49-F238E27FC236}">
                <a16:creationId xmlns:a16="http://schemas.microsoft.com/office/drawing/2014/main" id="{6B04FCE7-024F-D906-2797-079557D99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0682" y="896320"/>
            <a:ext cx="903592" cy="87598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02C4C55-B594-A73D-9D61-30F586B8C03A}"/>
              </a:ext>
            </a:extLst>
          </p:cNvPr>
          <p:cNvSpPr txBox="1"/>
          <p:nvPr/>
        </p:nvSpPr>
        <p:spPr>
          <a:xfrm>
            <a:off x="3304919" y="2502821"/>
            <a:ext cx="692993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6600">
                <a:latin typeface="Century Schoolbook"/>
                <a:ea typeface="Calibri"/>
                <a:cs typeface="Calibri"/>
              </a:rPr>
              <a:t>=</a:t>
            </a:r>
            <a:endParaRPr lang="fr-FR" sz="6600">
              <a:latin typeface="Century Schoolbook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4A06CCC-F6C2-9DB8-634B-D473BE31A37C}"/>
              </a:ext>
            </a:extLst>
          </p:cNvPr>
          <p:cNvSpPr txBox="1"/>
          <p:nvPr/>
        </p:nvSpPr>
        <p:spPr>
          <a:xfrm>
            <a:off x="7191974" y="2502820"/>
            <a:ext cx="692993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6600">
                <a:latin typeface="Century Schoolbook"/>
                <a:ea typeface="Calibri"/>
                <a:cs typeface="Calibri"/>
              </a:rPr>
              <a:t>+</a:t>
            </a:r>
            <a:endParaRPr lang="fr-FR" sz="6600">
              <a:latin typeface="Century Schoolbook"/>
            </a:endParaRPr>
          </a:p>
        </p:txBody>
      </p:sp>
      <p:pic>
        <p:nvPicPr>
          <p:cNvPr id="9" name="Image 8" descr="Une image contenant texte, capture d’écran, logiciel, Logiciel multimédia&#10;&#10;Description générée automatiquement">
            <a:extLst>
              <a:ext uri="{FF2B5EF4-FFF2-40B4-BE49-F238E27FC236}">
                <a16:creationId xmlns:a16="http://schemas.microsoft.com/office/drawing/2014/main" id="{2A194B85-354A-D1A9-A6D7-AFB221B18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458" y="649999"/>
            <a:ext cx="2873983" cy="1707973"/>
          </a:xfrm>
          <a:prstGeom prst="rect">
            <a:avLst/>
          </a:prstGeom>
        </p:spPr>
      </p:pic>
      <p:pic>
        <p:nvPicPr>
          <p:cNvPr id="4" name="Image 3" descr="Une image contenant cercle, Rectangle, conception&#10;&#10;Description générée automatiquement">
            <a:extLst>
              <a:ext uri="{FF2B5EF4-FFF2-40B4-BE49-F238E27FC236}">
                <a16:creationId xmlns:a16="http://schemas.microsoft.com/office/drawing/2014/main" id="{C0CD449F-212D-196F-BF50-2CC2A3BF2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7308" y="724870"/>
            <a:ext cx="1332217" cy="1323655"/>
          </a:xfrm>
          <a:prstGeom prst="rect">
            <a:avLst/>
          </a:prstGeom>
        </p:spPr>
      </p:pic>
      <p:pic>
        <p:nvPicPr>
          <p:cNvPr id="79" name="Image 78" descr="Une image contenant texte, capture d’écran, logiciel, Logiciel multimédia&#10;&#10;Description générée automatiquement">
            <a:extLst>
              <a:ext uri="{FF2B5EF4-FFF2-40B4-BE49-F238E27FC236}">
                <a16:creationId xmlns:a16="http://schemas.microsoft.com/office/drawing/2014/main" id="{420DA3C1-954E-C758-AA4F-6AE68584B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458" y="649998"/>
            <a:ext cx="2873983" cy="1707973"/>
          </a:xfrm>
          <a:prstGeom prst="rect">
            <a:avLst/>
          </a:prstGeom>
        </p:spPr>
      </p:pic>
      <p:pic>
        <p:nvPicPr>
          <p:cNvPr id="68" name="Image 67" descr="Une image contenant objets en métal, verrouiller&#10;&#10;Description générée automatiquement">
            <a:extLst>
              <a:ext uri="{FF2B5EF4-FFF2-40B4-BE49-F238E27FC236}">
                <a16:creationId xmlns:a16="http://schemas.microsoft.com/office/drawing/2014/main" id="{5340CB4E-0967-013F-71EF-7462386EC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3947" y="1254826"/>
            <a:ext cx="1038225" cy="1028700"/>
          </a:xfrm>
          <a:prstGeom prst="rect">
            <a:avLst/>
          </a:prstGeom>
        </p:spPr>
      </p:pic>
      <p:pic>
        <p:nvPicPr>
          <p:cNvPr id="70" name="Image 69" descr="Une image contenant clipart, Graphique&#10;&#10;Description générée automatiquement">
            <a:extLst>
              <a:ext uri="{FF2B5EF4-FFF2-40B4-BE49-F238E27FC236}">
                <a16:creationId xmlns:a16="http://schemas.microsoft.com/office/drawing/2014/main" id="{C386F58E-08F9-FD53-80DF-59B8332FA3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061510" y="1056810"/>
            <a:ext cx="904875" cy="933450"/>
          </a:xfrm>
          <a:prstGeom prst="rect">
            <a:avLst/>
          </a:prstGeom>
        </p:spPr>
      </p:pic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F2586097-868A-BF10-751D-BDBA00840902}"/>
              </a:ext>
            </a:extLst>
          </p:cNvPr>
          <p:cNvCxnSpPr/>
          <p:nvPr/>
        </p:nvCxnSpPr>
        <p:spPr>
          <a:xfrm flipV="1">
            <a:off x="1178102" y="1565951"/>
            <a:ext cx="708915" cy="102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>
            <a:extLst>
              <a:ext uri="{FF2B5EF4-FFF2-40B4-BE49-F238E27FC236}">
                <a16:creationId xmlns:a16="http://schemas.microsoft.com/office/drawing/2014/main" id="{76A11AEA-9C7B-1C40-6618-7D748256EFA9}"/>
              </a:ext>
            </a:extLst>
          </p:cNvPr>
          <p:cNvCxnSpPr/>
          <p:nvPr/>
        </p:nvCxnSpPr>
        <p:spPr>
          <a:xfrm flipH="1" flipV="1">
            <a:off x="1173714" y="544422"/>
            <a:ext cx="1715" cy="102912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FD4060F0-2C1A-3E71-BD0C-2803FC204CE4}"/>
              </a:ext>
            </a:extLst>
          </p:cNvPr>
          <p:cNvSpPr/>
          <p:nvPr/>
        </p:nvSpPr>
        <p:spPr>
          <a:xfrm>
            <a:off x="1228455" y="532313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7E82749-B003-03BF-40BD-3AC2E0F6C21F}"/>
              </a:ext>
            </a:extLst>
          </p:cNvPr>
          <p:cNvSpPr/>
          <p:nvPr/>
        </p:nvSpPr>
        <p:spPr>
          <a:xfrm>
            <a:off x="1228455" y="715535"/>
            <a:ext cx="333910" cy="102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74A5383-A605-3F23-46CF-C07E500C26DE}"/>
              </a:ext>
            </a:extLst>
          </p:cNvPr>
          <p:cNvSpPr/>
          <p:nvPr/>
        </p:nvSpPr>
        <p:spPr>
          <a:xfrm>
            <a:off x="1228455" y="881634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00A0D58-E7D3-4851-628C-37E70618D6B3}"/>
              </a:ext>
            </a:extLst>
          </p:cNvPr>
          <p:cNvSpPr/>
          <p:nvPr/>
        </p:nvSpPr>
        <p:spPr>
          <a:xfrm>
            <a:off x="1228455" y="1056295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AE4904C-507F-674E-3523-3C98D73F8876}"/>
              </a:ext>
            </a:extLst>
          </p:cNvPr>
          <p:cNvSpPr/>
          <p:nvPr/>
        </p:nvSpPr>
        <p:spPr>
          <a:xfrm>
            <a:off x="1228455" y="1230955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3411AED-6C49-F31B-6B68-53CAD35E0EF7}"/>
              </a:ext>
            </a:extLst>
          </p:cNvPr>
          <p:cNvSpPr/>
          <p:nvPr/>
        </p:nvSpPr>
        <p:spPr>
          <a:xfrm>
            <a:off x="1228455" y="1405616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84D6592-51D4-8E9D-56A3-B714F07112A1}"/>
              </a:ext>
            </a:extLst>
          </p:cNvPr>
          <p:cNvSpPr/>
          <p:nvPr/>
        </p:nvSpPr>
        <p:spPr>
          <a:xfrm>
            <a:off x="671937" y="532312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SK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FE18C05-B3EB-7886-8BC1-1C5CA3E0C49F}"/>
              </a:ext>
            </a:extLst>
          </p:cNvPr>
          <p:cNvSpPr/>
          <p:nvPr/>
        </p:nvSpPr>
        <p:spPr>
          <a:xfrm>
            <a:off x="671937" y="706973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PK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61B7977-376F-9B20-C623-1E8AB6B85E36}"/>
              </a:ext>
            </a:extLst>
          </p:cNvPr>
          <p:cNvSpPr/>
          <p:nvPr/>
        </p:nvSpPr>
        <p:spPr>
          <a:xfrm>
            <a:off x="671937" y="881633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CT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F249E70-4B54-421A-E880-A3527A158F7B}"/>
              </a:ext>
            </a:extLst>
          </p:cNvPr>
          <p:cNvSpPr/>
          <p:nvPr/>
        </p:nvSpPr>
        <p:spPr>
          <a:xfrm>
            <a:off x="671937" y="1056294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Keygen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3291EBD-2E98-8D58-EA73-287FCC818AA8}"/>
              </a:ext>
            </a:extLst>
          </p:cNvPr>
          <p:cNvSpPr/>
          <p:nvPr/>
        </p:nvSpPr>
        <p:spPr>
          <a:xfrm>
            <a:off x="671937" y="1230954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Encrypt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D64915C-4158-8460-3570-006A37960E54}"/>
              </a:ext>
            </a:extLst>
          </p:cNvPr>
          <p:cNvSpPr/>
          <p:nvPr/>
        </p:nvSpPr>
        <p:spPr>
          <a:xfrm>
            <a:off x="671937" y="1405615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Decrypt</a:t>
            </a:r>
            <a:endParaRPr lang="fr-FR" sz="600" err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1021257-3D14-09F7-5D69-2688E79833B0}"/>
              </a:ext>
            </a:extLst>
          </p:cNvPr>
          <p:cNvSpPr/>
          <p:nvPr/>
        </p:nvSpPr>
        <p:spPr>
          <a:xfrm>
            <a:off x="1151397" y="1653906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8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Kyber</a:t>
            </a:r>
            <a:endParaRPr lang="fr-FR" sz="800" err="1">
              <a:solidFill>
                <a:srgbClr val="000000"/>
              </a:solidFill>
              <a:latin typeface="Century Schoolbook"/>
            </a:endParaRPr>
          </a:p>
        </p:txBody>
      </p:sp>
      <p:cxnSp>
        <p:nvCxnSpPr>
          <p:cNvPr id="101" name="Connecteur droit avec flèche 100">
            <a:extLst>
              <a:ext uri="{FF2B5EF4-FFF2-40B4-BE49-F238E27FC236}">
                <a16:creationId xmlns:a16="http://schemas.microsoft.com/office/drawing/2014/main" id="{EC926A66-DC10-CD49-18E2-FB69370408E3}"/>
              </a:ext>
            </a:extLst>
          </p:cNvPr>
          <p:cNvCxnSpPr>
            <a:cxnSpLocks/>
          </p:cNvCxnSpPr>
          <p:nvPr/>
        </p:nvCxnSpPr>
        <p:spPr>
          <a:xfrm flipV="1">
            <a:off x="2351068" y="2850220"/>
            <a:ext cx="708915" cy="102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avec flèche 102">
            <a:extLst>
              <a:ext uri="{FF2B5EF4-FFF2-40B4-BE49-F238E27FC236}">
                <a16:creationId xmlns:a16="http://schemas.microsoft.com/office/drawing/2014/main" id="{322033E2-F0FB-B1DA-DBBF-D68F892E6672}"/>
              </a:ext>
            </a:extLst>
          </p:cNvPr>
          <p:cNvCxnSpPr>
            <a:cxnSpLocks/>
          </p:cNvCxnSpPr>
          <p:nvPr/>
        </p:nvCxnSpPr>
        <p:spPr>
          <a:xfrm flipH="1" flipV="1">
            <a:off x="2346680" y="1828691"/>
            <a:ext cx="1715" cy="102912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21ED3D0-180E-FAE6-29D0-5312BAD61B4C}"/>
              </a:ext>
            </a:extLst>
          </p:cNvPr>
          <p:cNvSpPr/>
          <p:nvPr/>
        </p:nvSpPr>
        <p:spPr>
          <a:xfrm>
            <a:off x="2401421" y="1816582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2B4B346-365B-9890-5D07-DFFEC79E57DA}"/>
              </a:ext>
            </a:extLst>
          </p:cNvPr>
          <p:cNvSpPr/>
          <p:nvPr/>
        </p:nvSpPr>
        <p:spPr>
          <a:xfrm>
            <a:off x="2401421" y="1991243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A89787C-32ED-9291-4B4A-E504301E3598}"/>
              </a:ext>
            </a:extLst>
          </p:cNvPr>
          <p:cNvSpPr/>
          <p:nvPr/>
        </p:nvSpPr>
        <p:spPr>
          <a:xfrm>
            <a:off x="2401421" y="2165903"/>
            <a:ext cx="753437" cy="11130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3864C42D-87CC-C804-21C6-17D96C69D251}"/>
              </a:ext>
            </a:extLst>
          </p:cNvPr>
          <p:cNvSpPr/>
          <p:nvPr/>
        </p:nvSpPr>
        <p:spPr>
          <a:xfrm>
            <a:off x="2401421" y="2349125"/>
            <a:ext cx="333910" cy="102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E9B6063-D218-AE50-50D0-CC779835DD2D}"/>
              </a:ext>
            </a:extLst>
          </p:cNvPr>
          <p:cNvSpPr/>
          <p:nvPr/>
        </p:nvSpPr>
        <p:spPr>
          <a:xfrm>
            <a:off x="2401421" y="2515224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70B6FF2-7A2C-512E-49B1-6C17256F0F0E}"/>
              </a:ext>
            </a:extLst>
          </p:cNvPr>
          <p:cNvSpPr/>
          <p:nvPr/>
        </p:nvSpPr>
        <p:spPr>
          <a:xfrm>
            <a:off x="2401421" y="2689885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ECA77791-A258-4F22-D038-A7497C101EC6}"/>
              </a:ext>
            </a:extLst>
          </p:cNvPr>
          <p:cNvSpPr/>
          <p:nvPr/>
        </p:nvSpPr>
        <p:spPr>
          <a:xfrm>
            <a:off x="1844903" y="1816581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SK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DAFCDC10-6F31-71E5-D964-EB08B183FA7D}"/>
              </a:ext>
            </a:extLst>
          </p:cNvPr>
          <p:cNvSpPr/>
          <p:nvPr/>
        </p:nvSpPr>
        <p:spPr>
          <a:xfrm>
            <a:off x="1844903" y="1991242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PK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84ABF4AD-7159-942E-0739-6AAC2E851A5A}"/>
              </a:ext>
            </a:extLst>
          </p:cNvPr>
          <p:cNvSpPr/>
          <p:nvPr/>
        </p:nvSpPr>
        <p:spPr>
          <a:xfrm>
            <a:off x="1844903" y="2165902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CT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85DFBDE-5F55-ED16-FD82-FDE84DCB9522}"/>
              </a:ext>
            </a:extLst>
          </p:cNvPr>
          <p:cNvSpPr/>
          <p:nvPr/>
        </p:nvSpPr>
        <p:spPr>
          <a:xfrm>
            <a:off x="1844903" y="2340563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Keygen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94764B9-B476-0ABE-17B0-3398A1667C7A}"/>
              </a:ext>
            </a:extLst>
          </p:cNvPr>
          <p:cNvSpPr/>
          <p:nvPr/>
        </p:nvSpPr>
        <p:spPr>
          <a:xfrm>
            <a:off x="1844903" y="2515223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Encrypt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D2600C99-EBC0-B48E-0B63-117713BC9E0D}"/>
              </a:ext>
            </a:extLst>
          </p:cNvPr>
          <p:cNvSpPr/>
          <p:nvPr/>
        </p:nvSpPr>
        <p:spPr>
          <a:xfrm>
            <a:off x="1844903" y="2689884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Decrypt</a:t>
            </a:r>
            <a:endParaRPr lang="fr-FR" sz="600" err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0F67CEA-79F4-141E-7362-7375A7284933}"/>
              </a:ext>
            </a:extLst>
          </p:cNvPr>
          <p:cNvSpPr/>
          <p:nvPr/>
        </p:nvSpPr>
        <p:spPr>
          <a:xfrm>
            <a:off x="2272992" y="2929613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8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HQC</a:t>
            </a:r>
            <a:endParaRPr lang="fr-FR"/>
          </a:p>
        </p:txBody>
      </p:sp>
      <p:cxnSp>
        <p:nvCxnSpPr>
          <p:cNvPr id="131" name="Connecteur droit avec flèche 130">
            <a:extLst>
              <a:ext uri="{FF2B5EF4-FFF2-40B4-BE49-F238E27FC236}">
                <a16:creationId xmlns:a16="http://schemas.microsoft.com/office/drawing/2014/main" id="{3E3DF428-4592-FAA6-0E18-400DAD68EDE1}"/>
              </a:ext>
            </a:extLst>
          </p:cNvPr>
          <p:cNvCxnSpPr>
            <a:cxnSpLocks/>
          </p:cNvCxnSpPr>
          <p:nvPr/>
        </p:nvCxnSpPr>
        <p:spPr>
          <a:xfrm flipV="1">
            <a:off x="1195226" y="3963254"/>
            <a:ext cx="708915" cy="102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avec flèche 132">
            <a:extLst>
              <a:ext uri="{FF2B5EF4-FFF2-40B4-BE49-F238E27FC236}">
                <a16:creationId xmlns:a16="http://schemas.microsoft.com/office/drawing/2014/main" id="{BA212BEC-B84A-2D53-A2D6-1EF927173202}"/>
              </a:ext>
            </a:extLst>
          </p:cNvPr>
          <p:cNvCxnSpPr>
            <a:cxnSpLocks/>
          </p:cNvCxnSpPr>
          <p:nvPr/>
        </p:nvCxnSpPr>
        <p:spPr>
          <a:xfrm flipH="1" flipV="1">
            <a:off x="1190838" y="2941725"/>
            <a:ext cx="1715" cy="102912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134">
            <a:extLst>
              <a:ext uri="{FF2B5EF4-FFF2-40B4-BE49-F238E27FC236}">
                <a16:creationId xmlns:a16="http://schemas.microsoft.com/office/drawing/2014/main" id="{2EF913F5-2240-FF39-3E2E-FB4045E6AFEA}"/>
              </a:ext>
            </a:extLst>
          </p:cNvPr>
          <p:cNvSpPr/>
          <p:nvPr/>
        </p:nvSpPr>
        <p:spPr>
          <a:xfrm>
            <a:off x="1245579" y="2929616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12E65E98-47E4-B213-F517-17F684EBEAD1}"/>
              </a:ext>
            </a:extLst>
          </p:cNvPr>
          <p:cNvSpPr/>
          <p:nvPr/>
        </p:nvSpPr>
        <p:spPr>
          <a:xfrm>
            <a:off x="1245579" y="3104277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88B7423-0233-66E1-91CE-756B318AB956}"/>
              </a:ext>
            </a:extLst>
          </p:cNvPr>
          <p:cNvSpPr/>
          <p:nvPr/>
        </p:nvSpPr>
        <p:spPr>
          <a:xfrm>
            <a:off x="1245579" y="3278937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D5E702D5-1708-2440-DE3B-7C349AB6838B}"/>
              </a:ext>
            </a:extLst>
          </p:cNvPr>
          <p:cNvSpPr/>
          <p:nvPr/>
        </p:nvSpPr>
        <p:spPr>
          <a:xfrm>
            <a:off x="1245579" y="3462159"/>
            <a:ext cx="333910" cy="102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5B8E07FA-85E9-C7F8-F5CB-54A8F35047D2}"/>
              </a:ext>
            </a:extLst>
          </p:cNvPr>
          <p:cNvSpPr/>
          <p:nvPr/>
        </p:nvSpPr>
        <p:spPr>
          <a:xfrm>
            <a:off x="1245579" y="3628258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442AC468-A99E-36D8-BE80-E4CBB1B94BB6}"/>
              </a:ext>
            </a:extLst>
          </p:cNvPr>
          <p:cNvSpPr/>
          <p:nvPr/>
        </p:nvSpPr>
        <p:spPr>
          <a:xfrm>
            <a:off x="1245579" y="3811480"/>
            <a:ext cx="333910" cy="102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D6CCE5C3-E54D-53CA-E174-3DB40E41E7D0}"/>
              </a:ext>
            </a:extLst>
          </p:cNvPr>
          <p:cNvSpPr/>
          <p:nvPr/>
        </p:nvSpPr>
        <p:spPr>
          <a:xfrm>
            <a:off x="689061" y="2929615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SK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1E657CAD-D13E-64D2-BCAC-6AE2F9AC962C}"/>
              </a:ext>
            </a:extLst>
          </p:cNvPr>
          <p:cNvSpPr/>
          <p:nvPr/>
        </p:nvSpPr>
        <p:spPr>
          <a:xfrm>
            <a:off x="689061" y="3104276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PK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0DABFB41-F884-E746-C1F9-92F989DD07B2}"/>
              </a:ext>
            </a:extLst>
          </p:cNvPr>
          <p:cNvSpPr/>
          <p:nvPr/>
        </p:nvSpPr>
        <p:spPr>
          <a:xfrm>
            <a:off x="689061" y="3278936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CT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EF42B1A8-D4C2-1BEF-E0B9-F9DE7682E7E8}"/>
              </a:ext>
            </a:extLst>
          </p:cNvPr>
          <p:cNvSpPr/>
          <p:nvPr/>
        </p:nvSpPr>
        <p:spPr>
          <a:xfrm>
            <a:off x="689061" y="3453597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Keygen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C4C4AF9D-F9A0-3888-A165-3381CA6FFBD6}"/>
              </a:ext>
            </a:extLst>
          </p:cNvPr>
          <p:cNvSpPr/>
          <p:nvPr/>
        </p:nvSpPr>
        <p:spPr>
          <a:xfrm>
            <a:off x="689061" y="3628257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Encrypt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F2859461-0931-2123-7F29-7485A02D9026}"/>
              </a:ext>
            </a:extLst>
          </p:cNvPr>
          <p:cNvSpPr/>
          <p:nvPr/>
        </p:nvSpPr>
        <p:spPr>
          <a:xfrm>
            <a:off x="689061" y="3802918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Decrypt</a:t>
            </a:r>
            <a:endParaRPr lang="fr-FR" sz="600" err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18525946-9BF3-66A6-6CBF-0650210E5E7E}"/>
              </a:ext>
            </a:extLst>
          </p:cNvPr>
          <p:cNvSpPr/>
          <p:nvPr/>
        </p:nvSpPr>
        <p:spPr>
          <a:xfrm>
            <a:off x="1134274" y="4042647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8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NTRU</a:t>
            </a:r>
          </a:p>
        </p:txBody>
      </p:sp>
      <p:cxnSp>
        <p:nvCxnSpPr>
          <p:cNvPr id="161" name="Connecteur droit avec flèche 160">
            <a:extLst>
              <a:ext uri="{FF2B5EF4-FFF2-40B4-BE49-F238E27FC236}">
                <a16:creationId xmlns:a16="http://schemas.microsoft.com/office/drawing/2014/main" id="{3FE24FEA-D1D6-0523-3729-46F36FC1E93B}"/>
              </a:ext>
            </a:extLst>
          </p:cNvPr>
          <p:cNvCxnSpPr>
            <a:cxnSpLocks/>
          </p:cNvCxnSpPr>
          <p:nvPr/>
        </p:nvCxnSpPr>
        <p:spPr>
          <a:xfrm flipV="1">
            <a:off x="2351068" y="5024917"/>
            <a:ext cx="708915" cy="102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avec flèche 162">
            <a:extLst>
              <a:ext uri="{FF2B5EF4-FFF2-40B4-BE49-F238E27FC236}">
                <a16:creationId xmlns:a16="http://schemas.microsoft.com/office/drawing/2014/main" id="{E3FCA924-FA79-99E6-36C4-98424153E797}"/>
              </a:ext>
            </a:extLst>
          </p:cNvPr>
          <p:cNvCxnSpPr>
            <a:cxnSpLocks/>
          </p:cNvCxnSpPr>
          <p:nvPr/>
        </p:nvCxnSpPr>
        <p:spPr>
          <a:xfrm flipH="1" flipV="1">
            <a:off x="2346680" y="4003388"/>
            <a:ext cx="1715" cy="102912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Rectangle 164">
            <a:extLst>
              <a:ext uri="{FF2B5EF4-FFF2-40B4-BE49-F238E27FC236}">
                <a16:creationId xmlns:a16="http://schemas.microsoft.com/office/drawing/2014/main" id="{6E52707F-B003-F067-23AC-BFE9EFFDC4A4}"/>
              </a:ext>
            </a:extLst>
          </p:cNvPr>
          <p:cNvSpPr/>
          <p:nvPr/>
        </p:nvSpPr>
        <p:spPr>
          <a:xfrm>
            <a:off x="2401421" y="3991279"/>
            <a:ext cx="753437" cy="11130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3B6CFDF2-689A-BC8F-211E-C7B999D9288C}"/>
              </a:ext>
            </a:extLst>
          </p:cNvPr>
          <p:cNvSpPr/>
          <p:nvPr/>
        </p:nvSpPr>
        <p:spPr>
          <a:xfrm>
            <a:off x="2401421" y="4165940"/>
            <a:ext cx="753437" cy="11130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1E64A9AD-3D3F-7338-C3E9-FD63A8CC53C9}"/>
              </a:ext>
            </a:extLst>
          </p:cNvPr>
          <p:cNvSpPr/>
          <p:nvPr/>
        </p:nvSpPr>
        <p:spPr>
          <a:xfrm>
            <a:off x="2401421" y="4340600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B8140BC0-2778-304E-313F-6E00486C82F5}"/>
              </a:ext>
            </a:extLst>
          </p:cNvPr>
          <p:cNvSpPr/>
          <p:nvPr/>
        </p:nvSpPr>
        <p:spPr>
          <a:xfrm>
            <a:off x="2401421" y="4515261"/>
            <a:ext cx="753437" cy="11130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47B7F2CE-077B-FB44-6EE0-B7761965FA53}"/>
              </a:ext>
            </a:extLst>
          </p:cNvPr>
          <p:cNvSpPr/>
          <p:nvPr/>
        </p:nvSpPr>
        <p:spPr>
          <a:xfrm>
            <a:off x="2401421" y="4698482"/>
            <a:ext cx="333910" cy="102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EF588978-265C-91CF-8C3E-3D3B4CCFB8FE}"/>
              </a:ext>
            </a:extLst>
          </p:cNvPr>
          <p:cNvSpPr/>
          <p:nvPr/>
        </p:nvSpPr>
        <p:spPr>
          <a:xfrm>
            <a:off x="2401421" y="4864582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B13F8F54-D2C6-063D-3DAD-95D8B40043D7}"/>
              </a:ext>
            </a:extLst>
          </p:cNvPr>
          <p:cNvSpPr/>
          <p:nvPr/>
        </p:nvSpPr>
        <p:spPr>
          <a:xfrm>
            <a:off x="1844903" y="3991278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SK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62AE653F-4F9C-3BBF-C78E-9836EF4CC7B8}"/>
              </a:ext>
            </a:extLst>
          </p:cNvPr>
          <p:cNvSpPr/>
          <p:nvPr/>
        </p:nvSpPr>
        <p:spPr>
          <a:xfrm>
            <a:off x="1844903" y="4165939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PK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60DF0C03-AAB2-020C-8E63-0F1E335C98A1}"/>
              </a:ext>
            </a:extLst>
          </p:cNvPr>
          <p:cNvSpPr/>
          <p:nvPr/>
        </p:nvSpPr>
        <p:spPr>
          <a:xfrm>
            <a:off x="1844903" y="4340599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CT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8784B442-0854-10BA-682B-DD64169239AC}"/>
              </a:ext>
            </a:extLst>
          </p:cNvPr>
          <p:cNvSpPr/>
          <p:nvPr/>
        </p:nvSpPr>
        <p:spPr>
          <a:xfrm>
            <a:off x="1844903" y="4515260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Keygen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3BB40D1F-323B-8257-455E-F6FC40185A82}"/>
              </a:ext>
            </a:extLst>
          </p:cNvPr>
          <p:cNvSpPr/>
          <p:nvPr/>
        </p:nvSpPr>
        <p:spPr>
          <a:xfrm>
            <a:off x="1844903" y="4689920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Encrypt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3EE34DBD-B601-CA18-0C97-D4A01B4F14F0}"/>
              </a:ext>
            </a:extLst>
          </p:cNvPr>
          <p:cNvSpPr/>
          <p:nvPr/>
        </p:nvSpPr>
        <p:spPr>
          <a:xfrm>
            <a:off x="1844903" y="4864581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Decrypt</a:t>
            </a:r>
            <a:endParaRPr lang="fr-FR" sz="600" err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018792CC-42A4-8A00-F59C-3F29AF619A93}"/>
              </a:ext>
            </a:extLst>
          </p:cNvPr>
          <p:cNvSpPr/>
          <p:nvPr/>
        </p:nvSpPr>
        <p:spPr>
          <a:xfrm>
            <a:off x="2307240" y="5138557"/>
            <a:ext cx="667819" cy="94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8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McEliece</a:t>
            </a:r>
            <a:endParaRPr lang="fr-FR" err="1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3B944FF-E564-38D3-FED6-22047FAF777F}"/>
              </a:ext>
            </a:extLst>
          </p:cNvPr>
          <p:cNvSpPr txBox="1"/>
          <p:nvPr/>
        </p:nvSpPr>
        <p:spPr>
          <a:xfrm>
            <a:off x="11862179" y="6494059"/>
            <a:ext cx="3298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>
                <a:solidFill>
                  <a:srgbClr val="A5A5A5"/>
                </a:solidFill>
                <a:latin typeface="Century Schoolbook"/>
                <a:ea typeface="Calibri"/>
                <a:cs typeface="Calibri"/>
              </a:rPr>
              <a:t>1</a:t>
            </a:r>
            <a:endParaRPr lang="fr-FR" dirty="0">
              <a:solidFill>
                <a:srgbClr val="A5A5A5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160030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F02C4C55-B594-A73D-9D61-30F586B8C03A}"/>
              </a:ext>
            </a:extLst>
          </p:cNvPr>
          <p:cNvSpPr txBox="1"/>
          <p:nvPr/>
        </p:nvSpPr>
        <p:spPr>
          <a:xfrm>
            <a:off x="3304919" y="2502821"/>
            <a:ext cx="692993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6600">
                <a:latin typeface="Century Schoolbook"/>
                <a:ea typeface="Calibri"/>
                <a:cs typeface="Calibri"/>
              </a:rPr>
              <a:t>=</a:t>
            </a:r>
            <a:endParaRPr lang="fr-FR" sz="6600">
              <a:latin typeface="Century Schoolbook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4A06CCC-F6C2-9DB8-634B-D473BE31A37C}"/>
              </a:ext>
            </a:extLst>
          </p:cNvPr>
          <p:cNvSpPr txBox="1"/>
          <p:nvPr/>
        </p:nvSpPr>
        <p:spPr>
          <a:xfrm>
            <a:off x="7191974" y="2502820"/>
            <a:ext cx="692993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6600">
                <a:latin typeface="Century Schoolbook"/>
                <a:ea typeface="Calibri"/>
                <a:cs typeface="Calibri"/>
              </a:rPr>
              <a:t>+</a:t>
            </a:r>
            <a:endParaRPr lang="fr-FR" sz="6600">
              <a:latin typeface="Century Schoolbook"/>
            </a:endParaRPr>
          </a:p>
        </p:txBody>
      </p:sp>
      <p:pic>
        <p:nvPicPr>
          <p:cNvPr id="9" name="Image 8" descr="Une image contenant texte, capture d’écran, logiciel, Logiciel multimédia&#10;&#10;Description générée automatiquement">
            <a:extLst>
              <a:ext uri="{FF2B5EF4-FFF2-40B4-BE49-F238E27FC236}">
                <a16:creationId xmlns:a16="http://schemas.microsoft.com/office/drawing/2014/main" id="{2A194B85-354A-D1A9-A6D7-AFB221B18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458" y="678574"/>
            <a:ext cx="2873983" cy="1707973"/>
          </a:xfrm>
          <a:prstGeom prst="rect">
            <a:avLst/>
          </a:prstGeom>
        </p:spPr>
      </p:pic>
      <p:pic>
        <p:nvPicPr>
          <p:cNvPr id="4" name="Image 3" descr="Une image contenant cercle, Rectangle, conception&#10;&#10;Description générée automatiquement">
            <a:extLst>
              <a:ext uri="{FF2B5EF4-FFF2-40B4-BE49-F238E27FC236}">
                <a16:creationId xmlns:a16="http://schemas.microsoft.com/office/drawing/2014/main" id="{C0CD449F-212D-196F-BF50-2CC2A3BF2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7308" y="724870"/>
            <a:ext cx="1332217" cy="1323655"/>
          </a:xfrm>
          <a:prstGeom prst="rect">
            <a:avLst/>
          </a:prstGeom>
        </p:spPr>
      </p:pic>
      <p:pic>
        <p:nvPicPr>
          <p:cNvPr id="8" name="Image 7" descr="Une image contenant cercle, Rectangle, conception&#10;&#10;Description générée automatiquement">
            <a:extLst>
              <a:ext uri="{FF2B5EF4-FFF2-40B4-BE49-F238E27FC236}">
                <a16:creationId xmlns:a16="http://schemas.microsoft.com/office/drawing/2014/main" id="{AE0E80BC-EC2A-DC21-CCC0-3B5EDD262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407" y="3458545"/>
            <a:ext cx="2018017" cy="2009455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9442EE91-8181-2EA2-A5B9-0C4AB6809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3947" y="1254826"/>
            <a:ext cx="1038225" cy="1028700"/>
          </a:xfrm>
          <a:prstGeom prst="rect">
            <a:avLst/>
          </a:prstGeom>
        </p:spPr>
      </p:pic>
      <p:pic>
        <p:nvPicPr>
          <p:cNvPr id="79" name="Image 78" descr="Une image contenant texte, capture d’écran, logiciel, Logiciel multimédia&#10;&#10;Description générée automatiquement">
            <a:extLst>
              <a:ext uri="{FF2B5EF4-FFF2-40B4-BE49-F238E27FC236}">
                <a16:creationId xmlns:a16="http://schemas.microsoft.com/office/drawing/2014/main" id="{279DE8FB-1D1C-ABC3-D55A-D77425686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458" y="3583698"/>
            <a:ext cx="2873983" cy="1707973"/>
          </a:xfrm>
          <a:prstGeom prst="rect">
            <a:avLst/>
          </a:prstGeom>
        </p:spPr>
      </p:pic>
      <p:pic>
        <p:nvPicPr>
          <p:cNvPr id="67" name="Image 66" descr="Une image contenant clipart, Graphique&#10;&#10;Description générée automatiquement">
            <a:extLst>
              <a:ext uri="{FF2B5EF4-FFF2-40B4-BE49-F238E27FC236}">
                <a16:creationId xmlns:a16="http://schemas.microsoft.com/office/drawing/2014/main" id="{2D68314F-53C9-C3FB-7021-AA1976728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061510" y="1056810"/>
            <a:ext cx="904875" cy="933450"/>
          </a:xfrm>
          <a:prstGeom prst="rect">
            <a:avLst/>
          </a:prstGeom>
        </p:spPr>
      </p:pic>
      <p:pic>
        <p:nvPicPr>
          <p:cNvPr id="68" name="Image 67" descr="Une image contenant clipart, Graphique, silhouette&#10;&#10;Description générée automatiquement">
            <a:extLst>
              <a:ext uri="{FF2B5EF4-FFF2-40B4-BE49-F238E27FC236}">
                <a16:creationId xmlns:a16="http://schemas.microsoft.com/office/drawing/2014/main" id="{112EA8E0-528E-B354-1C2F-B88AF2BAF4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058257" y="4047196"/>
            <a:ext cx="904875" cy="933450"/>
          </a:xfrm>
          <a:prstGeom prst="rect">
            <a:avLst/>
          </a:prstGeom>
        </p:spPr>
      </p:pic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DD2254AF-3EA4-1073-28FF-AEEE63FE5CF2}"/>
              </a:ext>
            </a:extLst>
          </p:cNvPr>
          <p:cNvCxnSpPr/>
          <p:nvPr/>
        </p:nvCxnSpPr>
        <p:spPr>
          <a:xfrm flipV="1">
            <a:off x="1178102" y="1565951"/>
            <a:ext cx="708915" cy="102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4AE1DCBF-CC27-49FB-BE42-FC2C3DFD9650}"/>
              </a:ext>
            </a:extLst>
          </p:cNvPr>
          <p:cNvCxnSpPr/>
          <p:nvPr/>
        </p:nvCxnSpPr>
        <p:spPr>
          <a:xfrm flipH="1" flipV="1">
            <a:off x="1173714" y="544422"/>
            <a:ext cx="1715" cy="102912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61556EDC-E7AE-369E-3A62-75B7E5BD5418}"/>
              </a:ext>
            </a:extLst>
          </p:cNvPr>
          <p:cNvSpPr/>
          <p:nvPr/>
        </p:nvSpPr>
        <p:spPr>
          <a:xfrm>
            <a:off x="1228455" y="532313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E08AF9D-7F0A-4036-0CD6-E8C9F5AC3FDF}"/>
              </a:ext>
            </a:extLst>
          </p:cNvPr>
          <p:cNvSpPr/>
          <p:nvPr/>
        </p:nvSpPr>
        <p:spPr>
          <a:xfrm>
            <a:off x="1228455" y="715535"/>
            <a:ext cx="333910" cy="102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33FA1E5-62FA-D905-D8DC-FC830C324A70}"/>
              </a:ext>
            </a:extLst>
          </p:cNvPr>
          <p:cNvSpPr/>
          <p:nvPr/>
        </p:nvSpPr>
        <p:spPr>
          <a:xfrm>
            <a:off x="1228455" y="881634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F868CC3-E9CE-74E9-238F-626B3BA1C33F}"/>
              </a:ext>
            </a:extLst>
          </p:cNvPr>
          <p:cNvSpPr/>
          <p:nvPr/>
        </p:nvSpPr>
        <p:spPr>
          <a:xfrm>
            <a:off x="1228455" y="1056295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76F2BC0-5F7B-B1D3-1EAA-69819753A142}"/>
              </a:ext>
            </a:extLst>
          </p:cNvPr>
          <p:cNvSpPr/>
          <p:nvPr/>
        </p:nvSpPr>
        <p:spPr>
          <a:xfrm>
            <a:off x="1228455" y="1230955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81C9918-A6B5-17C5-000A-507414644B93}"/>
              </a:ext>
            </a:extLst>
          </p:cNvPr>
          <p:cNvSpPr/>
          <p:nvPr/>
        </p:nvSpPr>
        <p:spPr>
          <a:xfrm>
            <a:off x="1228455" y="1405616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CF7D60F-2980-1243-2BC7-A947B2B58C51}"/>
              </a:ext>
            </a:extLst>
          </p:cNvPr>
          <p:cNvSpPr/>
          <p:nvPr/>
        </p:nvSpPr>
        <p:spPr>
          <a:xfrm>
            <a:off x="671937" y="532312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SK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D6C71B2-C8EB-CADF-0E56-07FFB381FFD9}"/>
              </a:ext>
            </a:extLst>
          </p:cNvPr>
          <p:cNvSpPr/>
          <p:nvPr/>
        </p:nvSpPr>
        <p:spPr>
          <a:xfrm>
            <a:off x="671937" y="706973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PK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1FECCC6-56D0-2B91-01AA-9E32C0839778}"/>
              </a:ext>
            </a:extLst>
          </p:cNvPr>
          <p:cNvSpPr/>
          <p:nvPr/>
        </p:nvSpPr>
        <p:spPr>
          <a:xfrm>
            <a:off x="671937" y="881633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CT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31E0FE5-D936-866F-9536-64375675D2CD}"/>
              </a:ext>
            </a:extLst>
          </p:cNvPr>
          <p:cNvSpPr/>
          <p:nvPr/>
        </p:nvSpPr>
        <p:spPr>
          <a:xfrm>
            <a:off x="671937" y="1056294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Keygen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A00ACF9-8C71-F15B-77F6-AA326FEA31CA}"/>
              </a:ext>
            </a:extLst>
          </p:cNvPr>
          <p:cNvSpPr/>
          <p:nvPr/>
        </p:nvSpPr>
        <p:spPr>
          <a:xfrm>
            <a:off x="671937" y="1230954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Encrypt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58A95EC-DB88-4B29-59EA-5333B6CEA395}"/>
              </a:ext>
            </a:extLst>
          </p:cNvPr>
          <p:cNvSpPr/>
          <p:nvPr/>
        </p:nvSpPr>
        <p:spPr>
          <a:xfrm>
            <a:off x="671937" y="1405615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Decrypt</a:t>
            </a:r>
            <a:endParaRPr lang="fr-FR" sz="600" err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95D2784-0329-FB19-5B70-96FA7F223503}"/>
              </a:ext>
            </a:extLst>
          </p:cNvPr>
          <p:cNvSpPr/>
          <p:nvPr/>
        </p:nvSpPr>
        <p:spPr>
          <a:xfrm>
            <a:off x="1151397" y="1653906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8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Kyber</a:t>
            </a:r>
            <a:endParaRPr lang="fr-FR" sz="800" err="1">
              <a:solidFill>
                <a:srgbClr val="000000"/>
              </a:solidFill>
              <a:latin typeface="Century Schoolbook"/>
            </a:endParaRPr>
          </a:p>
        </p:txBody>
      </p:sp>
      <p:cxnSp>
        <p:nvCxnSpPr>
          <p:cNvPr id="102" name="Connecteur droit avec flèche 101">
            <a:extLst>
              <a:ext uri="{FF2B5EF4-FFF2-40B4-BE49-F238E27FC236}">
                <a16:creationId xmlns:a16="http://schemas.microsoft.com/office/drawing/2014/main" id="{29D73F2F-BF55-C9EC-1F21-63629A81EDFC}"/>
              </a:ext>
            </a:extLst>
          </p:cNvPr>
          <p:cNvCxnSpPr>
            <a:cxnSpLocks/>
          </p:cNvCxnSpPr>
          <p:nvPr/>
        </p:nvCxnSpPr>
        <p:spPr>
          <a:xfrm flipV="1">
            <a:off x="2351068" y="2850220"/>
            <a:ext cx="708915" cy="102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avec flèche 103">
            <a:extLst>
              <a:ext uri="{FF2B5EF4-FFF2-40B4-BE49-F238E27FC236}">
                <a16:creationId xmlns:a16="http://schemas.microsoft.com/office/drawing/2014/main" id="{D14DA66A-0C64-23CF-8FA1-573D9EB1010F}"/>
              </a:ext>
            </a:extLst>
          </p:cNvPr>
          <p:cNvCxnSpPr>
            <a:cxnSpLocks/>
          </p:cNvCxnSpPr>
          <p:nvPr/>
        </p:nvCxnSpPr>
        <p:spPr>
          <a:xfrm flipH="1" flipV="1">
            <a:off x="2346680" y="1828691"/>
            <a:ext cx="1715" cy="102912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5374B07-0191-C4CA-71FA-8832BA81E2F6}"/>
              </a:ext>
            </a:extLst>
          </p:cNvPr>
          <p:cNvSpPr/>
          <p:nvPr/>
        </p:nvSpPr>
        <p:spPr>
          <a:xfrm>
            <a:off x="2401421" y="1816582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5D53A74D-B231-9F67-2E9A-45942C0B7B4C}"/>
              </a:ext>
            </a:extLst>
          </p:cNvPr>
          <p:cNvSpPr/>
          <p:nvPr/>
        </p:nvSpPr>
        <p:spPr>
          <a:xfrm>
            <a:off x="2401421" y="1991243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BA0457F-E556-7B0C-8C51-8135F0CFEBB1}"/>
              </a:ext>
            </a:extLst>
          </p:cNvPr>
          <p:cNvSpPr/>
          <p:nvPr/>
        </p:nvSpPr>
        <p:spPr>
          <a:xfrm>
            <a:off x="2401421" y="2165903"/>
            <a:ext cx="753437" cy="11130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A5FAFE3-0F21-DB04-9BE3-584943AFE333}"/>
              </a:ext>
            </a:extLst>
          </p:cNvPr>
          <p:cNvSpPr/>
          <p:nvPr/>
        </p:nvSpPr>
        <p:spPr>
          <a:xfrm>
            <a:off x="2401421" y="2349125"/>
            <a:ext cx="333910" cy="102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FDA0369-2F5E-1403-A971-4DB9E32A8E96}"/>
              </a:ext>
            </a:extLst>
          </p:cNvPr>
          <p:cNvSpPr/>
          <p:nvPr/>
        </p:nvSpPr>
        <p:spPr>
          <a:xfrm>
            <a:off x="2401421" y="2515224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EE8DEBE-3928-70C6-305D-8CC222A24401}"/>
              </a:ext>
            </a:extLst>
          </p:cNvPr>
          <p:cNvSpPr/>
          <p:nvPr/>
        </p:nvSpPr>
        <p:spPr>
          <a:xfrm>
            <a:off x="2401421" y="2689885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315FAB0-5D10-2F28-4207-4091058A3661}"/>
              </a:ext>
            </a:extLst>
          </p:cNvPr>
          <p:cNvSpPr/>
          <p:nvPr/>
        </p:nvSpPr>
        <p:spPr>
          <a:xfrm>
            <a:off x="1844903" y="1816581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SK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D70E5888-4D78-E684-75C0-61B4A1F63976}"/>
              </a:ext>
            </a:extLst>
          </p:cNvPr>
          <p:cNvSpPr/>
          <p:nvPr/>
        </p:nvSpPr>
        <p:spPr>
          <a:xfrm>
            <a:off x="1844903" y="1991242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PK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688E682E-2A01-D61D-B90C-1E426EDEDE1A}"/>
              </a:ext>
            </a:extLst>
          </p:cNvPr>
          <p:cNvSpPr/>
          <p:nvPr/>
        </p:nvSpPr>
        <p:spPr>
          <a:xfrm>
            <a:off x="1844903" y="2165902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CT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70674E81-EDB7-EB77-24D7-7A3648CB11C7}"/>
              </a:ext>
            </a:extLst>
          </p:cNvPr>
          <p:cNvSpPr/>
          <p:nvPr/>
        </p:nvSpPr>
        <p:spPr>
          <a:xfrm>
            <a:off x="1844903" y="2340563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Keygen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9EF9BE59-18D2-56EF-F2A6-B9EEC9197FA5}"/>
              </a:ext>
            </a:extLst>
          </p:cNvPr>
          <p:cNvSpPr/>
          <p:nvPr/>
        </p:nvSpPr>
        <p:spPr>
          <a:xfrm>
            <a:off x="1844903" y="2515223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Encrypt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A3FAB829-824C-FA0F-9AAA-9A182D9BC064}"/>
              </a:ext>
            </a:extLst>
          </p:cNvPr>
          <p:cNvSpPr/>
          <p:nvPr/>
        </p:nvSpPr>
        <p:spPr>
          <a:xfrm>
            <a:off x="1844903" y="2689884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Decrypt</a:t>
            </a:r>
            <a:endParaRPr lang="fr-FR" sz="600" err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98F990E-3D5C-32F5-3DE9-CDA52BB32123}"/>
              </a:ext>
            </a:extLst>
          </p:cNvPr>
          <p:cNvSpPr/>
          <p:nvPr/>
        </p:nvSpPr>
        <p:spPr>
          <a:xfrm>
            <a:off x="2272992" y="2929613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8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HQC</a:t>
            </a:r>
            <a:endParaRPr lang="fr-FR"/>
          </a:p>
        </p:txBody>
      </p:sp>
      <p:cxnSp>
        <p:nvCxnSpPr>
          <p:cNvPr id="132" name="Connecteur droit avec flèche 131">
            <a:extLst>
              <a:ext uri="{FF2B5EF4-FFF2-40B4-BE49-F238E27FC236}">
                <a16:creationId xmlns:a16="http://schemas.microsoft.com/office/drawing/2014/main" id="{B408D657-C2CE-C7C2-7C70-8EE7E8D88035}"/>
              </a:ext>
            </a:extLst>
          </p:cNvPr>
          <p:cNvCxnSpPr>
            <a:cxnSpLocks/>
          </p:cNvCxnSpPr>
          <p:nvPr/>
        </p:nvCxnSpPr>
        <p:spPr>
          <a:xfrm flipV="1">
            <a:off x="1195226" y="3963254"/>
            <a:ext cx="708915" cy="102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avec flèche 133">
            <a:extLst>
              <a:ext uri="{FF2B5EF4-FFF2-40B4-BE49-F238E27FC236}">
                <a16:creationId xmlns:a16="http://schemas.microsoft.com/office/drawing/2014/main" id="{9C0360FB-A507-0B2B-4B96-2246463A26F1}"/>
              </a:ext>
            </a:extLst>
          </p:cNvPr>
          <p:cNvCxnSpPr>
            <a:cxnSpLocks/>
          </p:cNvCxnSpPr>
          <p:nvPr/>
        </p:nvCxnSpPr>
        <p:spPr>
          <a:xfrm flipH="1" flipV="1">
            <a:off x="1190838" y="2941725"/>
            <a:ext cx="1715" cy="102912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35">
            <a:extLst>
              <a:ext uri="{FF2B5EF4-FFF2-40B4-BE49-F238E27FC236}">
                <a16:creationId xmlns:a16="http://schemas.microsoft.com/office/drawing/2014/main" id="{A87516EB-C4FB-CA2E-1916-BB476B0C96BD}"/>
              </a:ext>
            </a:extLst>
          </p:cNvPr>
          <p:cNvSpPr/>
          <p:nvPr/>
        </p:nvSpPr>
        <p:spPr>
          <a:xfrm>
            <a:off x="1245579" y="2929616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287643AA-5108-DB42-EC16-259CFA856964}"/>
              </a:ext>
            </a:extLst>
          </p:cNvPr>
          <p:cNvSpPr/>
          <p:nvPr/>
        </p:nvSpPr>
        <p:spPr>
          <a:xfrm>
            <a:off x="1245579" y="3104277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7FA5D8D2-C507-DB23-AF52-A3067898DFC6}"/>
              </a:ext>
            </a:extLst>
          </p:cNvPr>
          <p:cNvSpPr/>
          <p:nvPr/>
        </p:nvSpPr>
        <p:spPr>
          <a:xfrm>
            <a:off x="1245579" y="3278937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3EEEAECC-72B0-A125-EB77-BEBB14C4105E}"/>
              </a:ext>
            </a:extLst>
          </p:cNvPr>
          <p:cNvSpPr/>
          <p:nvPr/>
        </p:nvSpPr>
        <p:spPr>
          <a:xfrm>
            <a:off x="1245579" y="3462159"/>
            <a:ext cx="333910" cy="102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92590D3-34C2-90A5-E423-F6ECB7E812FF}"/>
              </a:ext>
            </a:extLst>
          </p:cNvPr>
          <p:cNvSpPr/>
          <p:nvPr/>
        </p:nvSpPr>
        <p:spPr>
          <a:xfrm>
            <a:off x="1245579" y="3628258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74A3E7C6-2CDF-C759-5E5D-C81250A292A8}"/>
              </a:ext>
            </a:extLst>
          </p:cNvPr>
          <p:cNvSpPr/>
          <p:nvPr/>
        </p:nvSpPr>
        <p:spPr>
          <a:xfrm>
            <a:off x="1245579" y="3811480"/>
            <a:ext cx="333910" cy="102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4485C4A9-84FA-B9A8-4BDF-825DB7150626}"/>
              </a:ext>
            </a:extLst>
          </p:cNvPr>
          <p:cNvSpPr/>
          <p:nvPr/>
        </p:nvSpPr>
        <p:spPr>
          <a:xfrm>
            <a:off x="689061" y="2929615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SK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774353BA-1741-6590-A6CF-22FD771D476E}"/>
              </a:ext>
            </a:extLst>
          </p:cNvPr>
          <p:cNvSpPr/>
          <p:nvPr/>
        </p:nvSpPr>
        <p:spPr>
          <a:xfrm>
            <a:off x="689061" y="3104276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PK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95F148D7-8BA2-C77A-C503-308235BE79C3}"/>
              </a:ext>
            </a:extLst>
          </p:cNvPr>
          <p:cNvSpPr/>
          <p:nvPr/>
        </p:nvSpPr>
        <p:spPr>
          <a:xfrm>
            <a:off x="689061" y="3278936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CT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015E5097-7438-F668-082A-BB706CE3FCE6}"/>
              </a:ext>
            </a:extLst>
          </p:cNvPr>
          <p:cNvSpPr/>
          <p:nvPr/>
        </p:nvSpPr>
        <p:spPr>
          <a:xfrm>
            <a:off x="689061" y="3453597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Keygen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B0EF5781-9CD2-4A56-AFCE-4A486E056E53}"/>
              </a:ext>
            </a:extLst>
          </p:cNvPr>
          <p:cNvSpPr/>
          <p:nvPr/>
        </p:nvSpPr>
        <p:spPr>
          <a:xfrm>
            <a:off x="689061" y="3628257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Encrypt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03A45A78-A20E-E938-B1B6-1D2698C53FA1}"/>
              </a:ext>
            </a:extLst>
          </p:cNvPr>
          <p:cNvSpPr/>
          <p:nvPr/>
        </p:nvSpPr>
        <p:spPr>
          <a:xfrm>
            <a:off x="689061" y="3802918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Decrypt</a:t>
            </a:r>
            <a:endParaRPr lang="fr-FR" sz="600" err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E85B1DE-E5A0-CC4D-3C9E-A72751F0AD7A}"/>
              </a:ext>
            </a:extLst>
          </p:cNvPr>
          <p:cNvSpPr/>
          <p:nvPr/>
        </p:nvSpPr>
        <p:spPr>
          <a:xfrm>
            <a:off x="1134274" y="4042647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8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NTRU</a:t>
            </a:r>
          </a:p>
        </p:txBody>
      </p:sp>
      <p:cxnSp>
        <p:nvCxnSpPr>
          <p:cNvPr id="162" name="Connecteur droit avec flèche 161">
            <a:extLst>
              <a:ext uri="{FF2B5EF4-FFF2-40B4-BE49-F238E27FC236}">
                <a16:creationId xmlns:a16="http://schemas.microsoft.com/office/drawing/2014/main" id="{3FF438F6-7AD8-E4A4-BB45-CBB08D74835C}"/>
              </a:ext>
            </a:extLst>
          </p:cNvPr>
          <p:cNvCxnSpPr>
            <a:cxnSpLocks/>
          </p:cNvCxnSpPr>
          <p:nvPr/>
        </p:nvCxnSpPr>
        <p:spPr>
          <a:xfrm flipV="1">
            <a:off x="2351068" y="5024917"/>
            <a:ext cx="708915" cy="102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avec flèche 163">
            <a:extLst>
              <a:ext uri="{FF2B5EF4-FFF2-40B4-BE49-F238E27FC236}">
                <a16:creationId xmlns:a16="http://schemas.microsoft.com/office/drawing/2014/main" id="{0291CB80-1AC2-E805-5268-9533BF5645E9}"/>
              </a:ext>
            </a:extLst>
          </p:cNvPr>
          <p:cNvCxnSpPr>
            <a:cxnSpLocks/>
          </p:cNvCxnSpPr>
          <p:nvPr/>
        </p:nvCxnSpPr>
        <p:spPr>
          <a:xfrm flipH="1" flipV="1">
            <a:off x="2346680" y="4003388"/>
            <a:ext cx="1715" cy="102912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tangle 165">
            <a:extLst>
              <a:ext uri="{FF2B5EF4-FFF2-40B4-BE49-F238E27FC236}">
                <a16:creationId xmlns:a16="http://schemas.microsoft.com/office/drawing/2014/main" id="{13A7DAC1-9472-33B2-CDB0-2EE2F710633A}"/>
              </a:ext>
            </a:extLst>
          </p:cNvPr>
          <p:cNvSpPr/>
          <p:nvPr/>
        </p:nvSpPr>
        <p:spPr>
          <a:xfrm>
            <a:off x="2401421" y="3991279"/>
            <a:ext cx="753437" cy="11130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0F26E238-9C74-6BE9-D21F-6B81C2A171FE}"/>
              </a:ext>
            </a:extLst>
          </p:cNvPr>
          <p:cNvSpPr/>
          <p:nvPr/>
        </p:nvSpPr>
        <p:spPr>
          <a:xfrm>
            <a:off x="2401421" y="4165940"/>
            <a:ext cx="753437" cy="11130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79045674-750F-3347-3BAE-1F1FCDE2CFB6}"/>
              </a:ext>
            </a:extLst>
          </p:cNvPr>
          <p:cNvSpPr/>
          <p:nvPr/>
        </p:nvSpPr>
        <p:spPr>
          <a:xfrm>
            <a:off x="2401421" y="4340600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D73009C8-52C1-BDB7-4512-9BE0DEC27847}"/>
              </a:ext>
            </a:extLst>
          </p:cNvPr>
          <p:cNvSpPr/>
          <p:nvPr/>
        </p:nvSpPr>
        <p:spPr>
          <a:xfrm>
            <a:off x="2401421" y="4515261"/>
            <a:ext cx="753437" cy="11130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6F479231-5FC6-FDEA-0987-91D9B40DA7E7}"/>
              </a:ext>
            </a:extLst>
          </p:cNvPr>
          <p:cNvSpPr/>
          <p:nvPr/>
        </p:nvSpPr>
        <p:spPr>
          <a:xfrm>
            <a:off x="2401421" y="4698482"/>
            <a:ext cx="333910" cy="102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2448C4FB-F626-1041-7295-EBA421BAE8C2}"/>
              </a:ext>
            </a:extLst>
          </p:cNvPr>
          <p:cNvSpPr/>
          <p:nvPr/>
        </p:nvSpPr>
        <p:spPr>
          <a:xfrm>
            <a:off x="2401421" y="4864582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25719B52-93E2-77D8-4743-ABD3904D764D}"/>
              </a:ext>
            </a:extLst>
          </p:cNvPr>
          <p:cNvSpPr/>
          <p:nvPr/>
        </p:nvSpPr>
        <p:spPr>
          <a:xfrm>
            <a:off x="1844903" y="3991278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SK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55843851-878B-804C-F8CF-0E2757DE7C2A}"/>
              </a:ext>
            </a:extLst>
          </p:cNvPr>
          <p:cNvSpPr/>
          <p:nvPr/>
        </p:nvSpPr>
        <p:spPr>
          <a:xfrm>
            <a:off x="1844903" y="4165939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PK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90B87A4F-334D-8153-EBAC-F4AF5E03C635}"/>
              </a:ext>
            </a:extLst>
          </p:cNvPr>
          <p:cNvSpPr/>
          <p:nvPr/>
        </p:nvSpPr>
        <p:spPr>
          <a:xfrm>
            <a:off x="1844903" y="4340599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CT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056C6248-C21A-F313-A28B-8850C585FAFB}"/>
              </a:ext>
            </a:extLst>
          </p:cNvPr>
          <p:cNvSpPr/>
          <p:nvPr/>
        </p:nvSpPr>
        <p:spPr>
          <a:xfrm>
            <a:off x="1844903" y="4515260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Keygen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FA93FD0A-A25E-A875-E7F2-DDC22FE58860}"/>
              </a:ext>
            </a:extLst>
          </p:cNvPr>
          <p:cNvSpPr/>
          <p:nvPr/>
        </p:nvSpPr>
        <p:spPr>
          <a:xfrm>
            <a:off x="1844903" y="4689920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Encrypt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733CEDDA-3F4D-2BE7-7CD5-35B1E8A42863}"/>
              </a:ext>
            </a:extLst>
          </p:cNvPr>
          <p:cNvSpPr/>
          <p:nvPr/>
        </p:nvSpPr>
        <p:spPr>
          <a:xfrm>
            <a:off x="1844903" y="4864581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Decrypt</a:t>
            </a:r>
            <a:endParaRPr lang="fr-FR" sz="600" err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DE18C21B-F0EA-DCBE-8F8E-82EB4B5AB4D6}"/>
              </a:ext>
            </a:extLst>
          </p:cNvPr>
          <p:cNvSpPr/>
          <p:nvPr/>
        </p:nvSpPr>
        <p:spPr>
          <a:xfrm>
            <a:off x="2307240" y="5138557"/>
            <a:ext cx="667819" cy="94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8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McEliece</a:t>
            </a:r>
            <a:endParaRPr lang="fr-FR" err="1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38019C2-56D6-2DBD-D901-3F4D8151097C}"/>
              </a:ext>
            </a:extLst>
          </p:cNvPr>
          <p:cNvSpPr txBox="1"/>
          <p:nvPr/>
        </p:nvSpPr>
        <p:spPr>
          <a:xfrm>
            <a:off x="11862179" y="6494059"/>
            <a:ext cx="3298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>
                <a:solidFill>
                  <a:srgbClr val="A5A5A5"/>
                </a:solidFill>
                <a:latin typeface="Century Schoolbook"/>
                <a:ea typeface="Calibri"/>
                <a:cs typeface="Calibri"/>
              </a:rPr>
              <a:t>1</a:t>
            </a:r>
            <a:endParaRPr lang="fr-FR" dirty="0">
              <a:solidFill>
                <a:srgbClr val="A5A5A5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537092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3D84B5-20F0-66B4-69A3-B36CB3015335}"/>
              </a:ext>
            </a:extLst>
          </p:cNvPr>
          <p:cNvSpPr/>
          <p:nvPr/>
        </p:nvSpPr>
        <p:spPr>
          <a:xfrm>
            <a:off x="4546235" y="1066948"/>
            <a:ext cx="2922043" cy="25807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fr-FR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Central </a:t>
            </a:r>
          </a:p>
          <a:p>
            <a:pPr algn="r"/>
            <a:r>
              <a:rPr lang="fr-FR" err="1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Processing</a:t>
            </a:r>
            <a:r>
              <a:rPr lang="fr-FR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 </a:t>
            </a:r>
          </a:p>
          <a:p>
            <a:pPr algn="r"/>
            <a:r>
              <a:rPr lang="fr-FR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Unit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10FC5D-A0E9-C4C4-17C7-B474B3A8EC2D}"/>
              </a:ext>
            </a:extLst>
          </p:cNvPr>
          <p:cNvSpPr/>
          <p:nvPr/>
        </p:nvSpPr>
        <p:spPr>
          <a:xfrm>
            <a:off x="4887145" y="1318295"/>
            <a:ext cx="1076325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Control Unit</a:t>
            </a:r>
            <a:endParaRPr lang="fr-FR" sz="1400">
              <a:solidFill>
                <a:srgbClr val="0E3754"/>
              </a:solidFill>
              <a:latin typeface="Century Schoolbook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D7C8DF-000E-609F-01F0-D7C631D1E066}"/>
              </a:ext>
            </a:extLst>
          </p:cNvPr>
          <p:cNvSpPr/>
          <p:nvPr/>
        </p:nvSpPr>
        <p:spPr>
          <a:xfrm>
            <a:off x="4887145" y="2076030"/>
            <a:ext cx="1076325" cy="771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20" rtlCol="0" anchor="ctr"/>
          <a:lstStyle/>
          <a:p>
            <a:pPr algn="ctr"/>
            <a:r>
              <a:rPr lang="fr-FR" sz="1400" err="1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Registers</a:t>
            </a:r>
            <a:endParaRPr lang="fr-FR" sz="1400" err="1">
              <a:solidFill>
                <a:srgbClr val="0E3754"/>
              </a:solidFill>
              <a:latin typeface="Century Schoolbook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A9F96C-89CE-2724-EB4B-FBDC0C8DE2EB}"/>
              </a:ext>
            </a:extLst>
          </p:cNvPr>
          <p:cNvSpPr/>
          <p:nvPr/>
        </p:nvSpPr>
        <p:spPr>
          <a:xfrm>
            <a:off x="3058345" y="3971505"/>
            <a:ext cx="6076950" cy="28860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dirty="0">
                <a:solidFill>
                  <a:schemeClr val="accent6">
                    <a:lumMod val="50000"/>
                  </a:schemeClr>
                </a:solidFill>
                <a:latin typeface="Century Schoolbook"/>
                <a:ea typeface="Calibri"/>
                <a:cs typeface="Calibri"/>
              </a:rPr>
              <a:t>Main Memory</a:t>
            </a:r>
            <a:endParaRPr lang="fr-FR" dirty="0">
              <a:solidFill>
                <a:schemeClr val="accent6">
                  <a:lumMod val="50000"/>
                </a:schemeClr>
              </a:solidFill>
              <a:latin typeface="Century Schoolbook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001DA9-6F10-68CF-2183-FF5916CFFD95}"/>
              </a:ext>
            </a:extLst>
          </p:cNvPr>
          <p:cNvSpPr/>
          <p:nvPr/>
        </p:nvSpPr>
        <p:spPr>
          <a:xfrm>
            <a:off x="6095256" y="2076030"/>
            <a:ext cx="1076325" cy="771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20" rtlCol="0" anchor="ctr"/>
          <a:lstStyle/>
          <a:p>
            <a:pPr algn="ctr"/>
            <a:r>
              <a:rPr lang="fr-FR" sz="1400" err="1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Arithmetic</a:t>
            </a:r>
            <a:r>
              <a:rPr lang="fr-FR" sz="1400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 </a:t>
            </a:r>
            <a:r>
              <a:rPr lang="fr-FR" sz="1400" err="1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Logical</a:t>
            </a:r>
            <a:r>
              <a:rPr lang="fr-FR" sz="1400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 Unit</a:t>
            </a:r>
            <a:endParaRPr lang="fr-FR" sz="1400">
              <a:solidFill>
                <a:srgbClr val="0E3754"/>
              </a:solidFill>
              <a:latin typeface="Century Schoolboo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5ED0DB-2B63-4836-0656-88C932C9CAB1}"/>
              </a:ext>
            </a:extLst>
          </p:cNvPr>
          <p:cNvSpPr/>
          <p:nvPr/>
        </p:nvSpPr>
        <p:spPr>
          <a:xfrm>
            <a:off x="4953820" y="3095205"/>
            <a:ext cx="2286000" cy="1447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  <a:latin typeface="Century Schoolbook"/>
                <a:ea typeface="Calibri"/>
                <a:cs typeface="Calibri"/>
              </a:rPr>
              <a:t>L1</a:t>
            </a:r>
          </a:p>
          <a:p>
            <a:pPr algn="ctr"/>
            <a:endParaRPr lang="fr-FR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  <a:p>
            <a:pPr algn="ctr"/>
            <a:r>
              <a:rPr lang="fr-FR">
                <a:solidFill>
                  <a:schemeClr val="tx1"/>
                </a:solidFill>
                <a:latin typeface="Century Schoolbook"/>
                <a:ea typeface="Calibri"/>
                <a:cs typeface="Calibri"/>
              </a:rPr>
              <a:t>Cache</a:t>
            </a:r>
          </a:p>
          <a:p>
            <a:pPr algn="ctr"/>
            <a:endParaRPr lang="fr-FR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  <a:p>
            <a:pPr algn="ctr"/>
            <a:r>
              <a:rPr lang="fr-FR" sz="1400">
                <a:solidFill>
                  <a:schemeClr val="tx1"/>
                </a:solidFill>
                <a:latin typeface="Century Schoolbook"/>
                <a:ea typeface="Calibri"/>
                <a:cs typeface="Calibri"/>
              </a:rPr>
              <a:t>L2 / L3</a:t>
            </a:r>
          </a:p>
        </p:txBody>
      </p:sp>
      <p:pic>
        <p:nvPicPr>
          <p:cNvPr id="14" name="Image 13" descr="Une image contenant cercle, Rectangle, conception&#10;&#10;Description générée automatiquement">
            <a:extLst>
              <a:ext uri="{FF2B5EF4-FFF2-40B4-BE49-F238E27FC236}">
                <a16:creationId xmlns:a16="http://schemas.microsoft.com/office/drawing/2014/main" id="{58D83AD1-B2FE-F6AD-ADC1-D7B342E1DD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0"/>
          </a:blip>
          <a:stretch>
            <a:fillRect/>
          </a:stretch>
        </p:blipFill>
        <p:spPr>
          <a:xfrm>
            <a:off x="832381" y="-2902367"/>
            <a:ext cx="10526924" cy="1052765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57AEAA6-40B0-3277-335D-A96DDAAA2930}"/>
              </a:ext>
            </a:extLst>
          </p:cNvPr>
          <p:cNvSpPr txBox="1"/>
          <p:nvPr/>
        </p:nvSpPr>
        <p:spPr>
          <a:xfrm>
            <a:off x="11862179" y="6494059"/>
            <a:ext cx="3298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>
                <a:solidFill>
                  <a:srgbClr val="A5A5A5"/>
                </a:solidFill>
                <a:latin typeface="Century Schoolbook"/>
                <a:ea typeface="Calibri"/>
                <a:cs typeface="Calibri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29178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3D84B5-20F0-66B4-69A3-B36CB3015335}"/>
              </a:ext>
            </a:extLst>
          </p:cNvPr>
          <p:cNvSpPr/>
          <p:nvPr/>
        </p:nvSpPr>
        <p:spPr>
          <a:xfrm>
            <a:off x="4182295" y="418680"/>
            <a:ext cx="3638550" cy="3228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fr-FR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Central </a:t>
            </a:r>
          </a:p>
          <a:p>
            <a:pPr algn="r"/>
            <a:r>
              <a:rPr lang="fr-FR" err="1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Processing</a:t>
            </a:r>
            <a:r>
              <a:rPr lang="fr-FR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 </a:t>
            </a:r>
          </a:p>
          <a:p>
            <a:pPr algn="r"/>
            <a:r>
              <a:rPr lang="fr-FR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Unit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10FC5D-A0E9-C4C4-17C7-B474B3A8EC2D}"/>
              </a:ext>
            </a:extLst>
          </p:cNvPr>
          <p:cNvSpPr/>
          <p:nvPr/>
        </p:nvSpPr>
        <p:spPr>
          <a:xfrm>
            <a:off x="4887145" y="647280"/>
            <a:ext cx="1076325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Control Unit</a:t>
            </a:r>
            <a:endParaRPr lang="fr-FR" sz="1400">
              <a:solidFill>
                <a:srgbClr val="0E3754"/>
              </a:solidFill>
              <a:latin typeface="Century Schoolbook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D7C8DF-000E-609F-01F0-D7C631D1E066}"/>
              </a:ext>
            </a:extLst>
          </p:cNvPr>
          <p:cNvSpPr/>
          <p:nvPr/>
        </p:nvSpPr>
        <p:spPr>
          <a:xfrm>
            <a:off x="4887145" y="1314030"/>
            <a:ext cx="1076325" cy="771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 err="1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Registers</a:t>
            </a:r>
            <a:endParaRPr lang="fr-FR" sz="1400" err="1">
              <a:solidFill>
                <a:srgbClr val="0E3754"/>
              </a:solidFill>
              <a:latin typeface="Century Schoolbook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A9F96C-89CE-2724-EB4B-FBDC0C8DE2EB}"/>
              </a:ext>
            </a:extLst>
          </p:cNvPr>
          <p:cNvSpPr/>
          <p:nvPr/>
        </p:nvSpPr>
        <p:spPr>
          <a:xfrm>
            <a:off x="3058345" y="3971505"/>
            <a:ext cx="6076950" cy="28860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dirty="0">
                <a:solidFill>
                  <a:schemeClr val="accent6">
                    <a:lumMod val="50000"/>
                  </a:schemeClr>
                </a:solidFill>
                <a:latin typeface="Century Schoolbook"/>
                <a:ea typeface="Calibri"/>
                <a:cs typeface="Calibri"/>
              </a:rPr>
              <a:t>Main Memory</a:t>
            </a:r>
            <a:endParaRPr lang="fr-FR" dirty="0">
              <a:solidFill>
                <a:schemeClr val="accent6">
                  <a:lumMod val="50000"/>
                </a:schemeClr>
              </a:solidFill>
              <a:latin typeface="Century Schoolbook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001DA9-6F10-68CF-2183-FF5916CFFD95}"/>
              </a:ext>
            </a:extLst>
          </p:cNvPr>
          <p:cNvSpPr/>
          <p:nvPr/>
        </p:nvSpPr>
        <p:spPr>
          <a:xfrm>
            <a:off x="6163495" y="1314030"/>
            <a:ext cx="1076325" cy="771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5720" rtlCol="0" anchor="ctr"/>
          <a:lstStyle/>
          <a:p>
            <a:pPr algn="ctr"/>
            <a:r>
              <a:rPr lang="fr-FR" sz="1400" err="1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Arithmetic</a:t>
            </a:r>
            <a:r>
              <a:rPr lang="fr-FR" sz="1400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 </a:t>
            </a:r>
            <a:r>
              <a:rPr lang="fr-FR" sz="1400" err="1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Logical</a:t>
            </a:r>
            <a:r>
              <a:rPr lang="fr-FR" sz="1400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 Unit</a:t>
            </a:r>
            <a:endParaRPr lang="fr-FR" sz="1400">
              <a:solidFill>
                <a:srgbClr val="0E3754"/>
              </a:solidFill>
              <a:latin typeface="Century Schoolboo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5ED0DB-2B63-4836-0656-88C932C9CAB1}"/>
              </a:ext>
            </a:extLst>
          </p:cNvPr>
          <p:cNvSpPr/>
          <p:nvPr/>
        </p:nvSpPr>
        <p:spPr>
          <a:xfrm>
            <a:off x="4953820" y="3095205"/>
            <a:ext cx="2286000" cy="1447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  <a:latin typeface="Century Schoolbook"/>
                <a:ea typeface="Calibri"/>
                <a:cs typeface="Calibri"/>
              </a:rPr>
              <a:t>L1</a:t>
            </a:r>
          </a:p>
          <a:p>
            <a:pPr algn="ctr"/>
            <a:endParaRPr lang="fr-FR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  <a:p>
            <a:pPr algn="ctr"/>
            <a:r>
              <a:rPr lang="fr-FR">
                <a:solidFill>
                  <a:schemeClr val="tx1"/>
                </a:solidFill>
                <a:latin typeface="Century Schoolbook"/>
                <a:ea typeface="Calibri"/>
                <a:cs typeface="Calibri"/>
              </a:rPr>
              <a:t>Cache</a:t>
            </a:r>
          </a:p>
          <a:p>
            <a:pPr algn="ctr"/>
            <a:endParaRPr lang="fr-FR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  <a:p>
            <a:pPr algn="ctr"/>
            <a:r>
              <a:rPr lang="fr-FR" sz="1400">
                <a:solidFill>
                  <a:schemeClr val="tx1"/>
                </a:solidFill>
                <a:latin typeface="Century Schoolbook"/>
                <a:ea typeface="Calibri"/>
                <a:cs typeface="Calibri"/>
              </a:rPr>
              <a:t>L2 / L3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6D1878-7D72-B721-2059-87EEDA6A756B}"/>
              </a:ext>
            </a:extLst>
          </p:cNvPr>
          <p:cNvSpPr/>
          <p:nvPr/>
        </p:nvSpPr>
        <p:spPr>
          <a:xfrm>
            <a:off x="4391845" y="2190330"/>
            <a:ext cx="1571625" cy="771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SIMD</a:t>
            </a:r>
            <a:endParaRPr lang="fr-FR" sz="1400" err="1">
              <a:solidFill>
                <a:srgbClr val="0E3754"/>
              </a:solidFill>
              <a:latin typeface="Century Schoolbook"/>
              <a:ea typeface="Calibri"/>
              <a:cs typeface="Calibri"/>
            </a:endParaRPr>
          </a:p>
          <a:p>
            <a:pPr algn="ctr"/>
            <a:r>
              <a:rPr lang="fr-FR" sz="1400" err="1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Registers</a:t>
            </a:r>
            <a:endParaRPr lang="fr-FR" sz="1400">
              <a:solidFill>
                <a:srgbClr val="0E3754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6360D2-59AD-3879-B94C-D54AA62BF709}"/>
              </a:ext>
            </a:extLst>
          </p:cNvPr>
          <p:cNvSpPr/>
          <p:nvPr/>
        </p:nvSpPr>
        <p:spPr>
          <a:xfrm>
            <a:off x="6163495" y="2190330"/>
            <a:ext cx="1457325" cy="771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SIMD Extension</a:t>
            </a:r>
            <a:endParaRPr lang="fr-FR" sz="1400">
              <a:solidFill>
                <a:srgbClr val="0E3754"/>
              </a:solidFill>
              <a:latin typeface="Century Schoolbook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441DA82-CAAF-D6CF-A89C-E8CAB146056D}"/>
              </a:ext>
            </a:extLst>
          </p:cNvPr>
          <p:cNvSpPr txBox="1"/>
          <p:nvPr/>
        </p:nvSpPr>
        <p:spPr>
          <a:xfrm>
            <a:off x="11862179" y="6494059"/>
            <a:ext cx="3298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>
                <a:solidFill>
                  <a:srgbClr val="A5A5A5"/>
                </a:solidFill>
                <a:latin typeface="Century Schoolbook"/>
                <a:ea typeface="Calibri"/>
                <a:cs typeface="Calibri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6353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679AE380-FD83-19D5-656D-CBB1D58D3356}"/>
              </a:ext>
            </a:extLst>
          </p:cNvPr>
          <p:cNvSpPr/>
          <p:nvPr/>
        </p:nvSpPr>
        <p:spPr>
          <a:xfrm>
            <a:off x="-186837" y="-271243"/>
            <a:ext cx="12726536" cy="745281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  <a:latin typeface="Century Schoolbook"/>
                <a:ea typeface="Calibri"/>
                <a:cs typeface="Calibri"/>
              </a:rPr>
              <a:t>L1</a:t>
            </a:r>
          </a:p>
          <a:p>
            <a:pPr algn="ctr"/>
            <a:endParaRPr lang="fr-FR">
              <a:solidFill>
                <a:schemeClr val="bg1"/>
              </a:solidFill>
              <a:latin typeface="Century Schoolbook"/>
              <a:ea typeface="Calibri"/>
              <a:cs typeface="Calibri"/>
            </a:endParaRPr>
          </a:p>
          <a:p>
            <a:pPr algn="ctr"/>
            <a:r>
              <a:rPr lang="fr-FR">
                <a:solidFill>
                  <a:schemeClr val="bg1"/>
                </a:solidFill>
                <a:latin typeface="Century Schoolbook"/>
                <a:ea typeface="Calibri"/>
                <a:cs typeface="Calibri"/>
              </a:rPr>
              <a:t>Cache</a:t>
            </a:r>
          </a:p>
          <a:p>
            <a:pPr algn="ctr"/>
            <a:endParaRPr lang="fr-FR">
              <a:solidFill>
                <a:schemeClr val="bg1"/>
              </a:solidFill>
              <a:latin typeface="Century Schoolbook"/>
              <a:ea typeface="Calibri"/>
              <a:cs typeface="Calibri"/>
            </a:endParaRPr>
          </a:p>
          <a:p>
            <a:pPr algn="ctr"/>
            <a:r>
              <a:rPr lang="fr-FR" sz="1400">
                <a:solidFill>
                  <a:schemeClr val="bg1"/>
                </a:solidFill>
                <a:latin typeface="Century Schoolbook"/>
                <a:ea typeface="Calibri"/>
                <a:cs typeface="Calibri"/>
              </a:rPr>
              <a:t>L2 / L3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DC8517-AF7D-4585-F8FA-B06DCB299D3D}"/>
              </a:ext>
            </a:extLst>
          </p:cNvPr>
          <p:cNvSpPr/>
          <p:nvPr/>
        </p:nvSpPr>
        <p:spPr>
          <a:xfrm>
            <a:off x="4144195" y="-86145"/>
            <a:ext cx="1314450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Bit-line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41CF7A-3276-B131-EC11-7C6EB3822174}"/>
              </a:ext>
            </a:extLst>
          </p:cNvPr>
          <p:cNvSpPr/>
          <p:nvPr/>
        </p:nvSpPr>
        <p:spPr>
          <a:xfrm>
            <a:off x="2087492" y="1041987"/>
            <a:ext cx="1314450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Word-line</a:t>
            </a:r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AE6595BA-2AAD-AA2E-6EAA-F875F6E7CE11}"/>
              </a:ext>
            </a:extLst>
          </p:cNvPr>
          <p:cNvGrpSpPr/>
          <p:nvPr/>
        </p:nvGrpSpPr>
        <p:grpSpPr>
          <a:xfrm>
            <a:off x="3483185" y="642681"/>
            <a:ext cx="5299258" cy="4118936"/>
            <a:chOff x="2960427" y="382285"/>
            <a:chExt cx="5299258" cy="4118936"/>
          </a:xfrm>
        </p:grpSpPr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795EE0BE-78EF-373C-7CF3-852258D03C1B}"/>
                </a:ext>
              </a:extLst>
            </p:cNvPr>
            <p:cNvGrpSpPr/>
            <p:nvPr/>
          </p:nvGrpSpPr>
          <p:grpSpPr>
            <a:xfrm>
              <a:off x="2960427" y="382285"/>
              <a:ext cx="1428750" cy="4081501"/>
              <a:chOff x="3034438" y="419720"/>
              <a:chExt cx="1428750" cy="4081501"/>
            </a:xfrm>
          </p:grpSpPr>
          <p:pic>
            <p:nvPicPr>
              <p:cNvPr id="2" name="Image 1" descr="Une image contenant noir, obscurité&#10;&#10;Description générée automatiquement">
                <a:extLst>
                  <a:ext uri="{FF2B5EF4-FFF2-40B4-BE49-F238E27FC236}">
                    <a16:creationId xmlns:a16="http://schemas.microsoft.com/office/drawing/2014/main" id="{08FF8645-FAE9-9CE4-886F-101E34DADC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34438" y="419720"/>
                <a:ext cx="1428750" cy="898525"/>
              </a:xfrm>
              <a:prstGeom prst="rect">
                <a:avLst/>
              </a:prstGeom>
            </p:spPr>
          </p:pic>
          <p:pic>
            <p:nvPicPr>
              <p:cNvPr id="5" name="Image 4" descr="Une image contenant noir, obscurité&#10;&#10;Description générée automatiquement">
                <a:extLst>
                  <a:ext uri="{FF2B5EF4-FFF2-40B4-BE49-F238E27FC236}">
                    <a16:creationId xmlns:a16="http://schemas.microsoft.com/office/drawing/2014/main" id="{862F0089-33A3-C937-A65D-720250ED21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34438" y="1617705"/>
                <a:ext cx="1428750" cy="898525"/>
              </a:xfrm>
              <a:prstGeom prst="rect">
                <a:avLst/>
              </a:prstGeom>
            </p:spPr>
          </p:pic>
          <p:pic>
            <p:nvPicPr>
              <p:cNvPr id="7" name="Image 6" descr="Une image contenant noir, obscurité&#10;&#10;Description générée automatiquement">
                <a:extLst>
                  <a:ext uri="{FF2B5EF4-FFF2-40B4-BE49-F238E27FC236}">
                    <a16:creationId xmlns:a16="http://schemas.microsoft.com/office/drawing/2014/main" id="{6675C3B4-D8B7-B6A5-A38F-0CA5997C20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34438" y="3593171"/>
                <a:ext cx="1428750" cy="908050"/>
              </a:xfrm>
              <a:prstGeom prst="rect">
                <a:avLst/>
              </a:prstGeom>
            </p:spPr>
          </p:pic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425852E0-F7A5-1825-CB8E-BD863C03613B}"/>
                </a:ext>
              </a:extLst>
            </p:cNvPr>
            <p:cNvGrpSpPr/>
            <p:nvPr/>
          </p:nvGrpSpPr>
          <p:grpSpPr>
            <a:xfrm>
              <a:off x="6821642" y="391842"/>
              <a:ext cx="1438043" cy="4109379"/>
              <a:chOff x="6821642" y="391842"/>
              <a:chExt cx="1438043" cy="4109379"/>
            </a:xfrm>
          </p:grpSpPr>
          <p:pic>
            <p:nvPicPr>
              <p:cNvPr id="6" name="Image 5" descr="Une image contenant noir, obscurité&#10;&#10;Description générée automatiquement">
                <a:extLst>
                  <a:ext uri="{FF2B5EF4-FFF2-40B4-BE49-F238E27FC236}">
                    <a16:creationId xmlns:a16="http://schemas.microsoft.com/office/drawing/2014/main" id="{565A317A-0B05-BE99-3791-104107B880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21642" y="1573648"/>
                <a:ext cx="1428750" cy="898525"/>
              </a:xfrm>
              <a:prstGeom prst="rect">
                <a:avLst/>
              </a:prstGeom>
            </p:spPr>
          </p:pic>
          <p:pic>
            <p:nvPicPr>
              <p:cNvPr id="8" name="Image 7" descr="Une image contenant noir, obscurité&#10;&#10;Description générée automatiquement">
                <a:extLst>
                  <a:ext uri="{FF2B5EF4-FFF2-40B4-BE49-F238E27FC236}">
                    <a16:creationId xmlns:a16="http://schemas.microsoft.com/office/drawing/2014/main" id="{F1551644-084C-2E14-EE0C-1A8D40304F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30935" y="3593171"/>
                <a:ext cx="1428750" cy="908050"/>
              </a:xfrm>
              <a:prstGeom prst="rect">
                <a:avLst/>
              </a:prstGeom>
            </p:spPr>
          </p:pic>
          <p:pic>
            <p:nvPicPr>
              <p:cNvPr id="10" name="Image 9" descr="Une image contenant noir, obscurité&#10;&#10;Description générée automatiquement">
                <a:extLst>
                  <a:ext uri="{FF2B5EF4-FFF2-40B4-BE49-F238E27FC236}">
                    <a16:creationId xmlns:a16="http://schemas.microsoft.com/office/drawing/2014/main" id="{B3F2D75B-1EF4-0C08-9FAE-37FCA84F2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30935" y="391842"/>
                <a:ext cx="1428750" cy="898525"/>
              </a:xfrm>
              <a:prstGeom prst="rect">
                <a:avLst/>
              </a:prstGeom>
            </p:spPr>
          </p:pic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97BEF53-6A2E-A15A-A8A5-C0855702E5BA}"/>
              </a:ext>
            </a:extLst>
          </p:cNvPr>
          <p:cNvSpPr/>
          <p:nvPr/>
        </p:nvSpPr>
        <p:spPr>
          <a:xfrm>
            <a:off x="5479554" y="716510"/>
            <a:ext cx="1314450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400">
                <a:solidFill>
                  <a:srgbClr val="000000"/>
                </a:solidFill>
                <a:latin typeface="Century Schoolbook"/>
                <a:cs typeface="Calibri"/>
              </a:rPr>
              <a:t>...</a:t>
            </a:r>
            <a:endParaRPr lang="fr-FR" sz="2400"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41B6C5-D4C0-E436-60D7-C002724444B4}"/>
              </a:ext>
            </a:extLst>
          </p:cNvPr>
          <p:cNvSpPr/>
          <p:nvPr/>
        </p:nvSpPr>
        <p:spPr>
          <a:xfrm>
            <a:off x="5498139" y="3936425"/>
            <a:ext cx="1314450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400">
                <a:solidFill>
                  <a:srgbClr val="000000"/>
                </a:solidFill>
                <a:latin typeface="Century Schoolbook"/>
                <a:cs typeface="Calibri"/>
              </a:rPr>
              <a:t>...</a:t>
            </a:r>
            <a:endParaRPr lang="fr-FR" sz="2400"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0254A2-AEC1-5DD9-63CD-7DEFAC1C06B6}"/>
              </a:ext>
            </a:extLst>
          </p:cNvPr>
          <p:cNvSpPr/>
          <p:nvPr/>
        </p:nvSpPr>
        <p:spPr>
          <a:xfrm>
            <a:off x="5479554" y="1902954"/>
            <a:ext cx="1314450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400">
                <a:solidFill>
                  <a:srgbClr val="000000"/>
                </a:solidFill>
                <a:latin typeface="Century Schoolbook"/>
                <a:cs typeface="Calibri"/>
              </a:rPr>
              <a:t>...</a:t>
            </a:r>
            <a:endParaRPr lang="fr-FR" sz="2400"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4353F3-A15C-A8E7-4FF9-83ACBBF8092B}"/>
              </a:ext>
            </a:extLst>
          </p:cNvPr>
          <p:cNvSpPr/>
          <p:nvPr/>
        </p:nvSpPr>
        <p:spPr>
          <a:xfrm rot="5400000">
            <a:off x="3601270" y="2999956"/>
            <a:ext cx="1390650" cy="619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400">
                <a:solidFill>
                  <a:srgbClr val="000000"/>
                </a:solidFill>
                <a:latin typeface="Century Schoolbook"/>
                <a:cs typeface="Calibri"/>
              </a:rPr>
              <a:t>...</a:t>
            </a:r>
            <a:endParaRPr lang="fr-FR" sz="2400"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11E95C-6D06-32D8-2DA5-700837868ED0}"/>
              </a:ext>
            </a:extLst>
          </p:cNvPr>
          <p:cNvSpPr/>
          <p:nvPr/>
        </p:nvSpPr>
        <p:spPr>
          <a:xfrm rot="5400000">
            <a:off x="3601270" y="1333081"/>
            <a:ext cx="1390650" cy="619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400">
                <a:solidFill>
                  <a:srgbClr val="000000"/>
                </a:solidFill>
                <a:latin typeface="Century Schoolbook"/>
                <a:cs typeface="Calibri"/>
              </a:rPr>
              <a:t>...</a:t>
            </a:r>
            <a:endParaRPr lang="fr-FR" sz="2400">
              <a:cs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3FFCE1-E6D6-6924-1DB8-43A152E44657}"/>
              </a:ext>
            </a:extLst>
          </p:cNvPr>
          <p:cNvSpPr/>
          <p:nvPr/>
        </p:nvSpPr>
        <p:spPr>
          <a:xfrm rot="5400000">
            <a:off x="7516045" y="1285456"/>
            <a:ext cx="1390650" cy="619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400">
                <a:solidFill>
                  <a:srgbClr val="000000"/>
                </a:solidFill>
                <a:latin typeface="Century Schoolbook"/>
                <a:cs typeface="Calibri"/>
              </a:rPr>
              <a:t>...</a:t>
            </a:r>
            <a:endParaRPr lang="fr-FR" sz="240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D92B09-DC69-E278-8E28-5AA9906377E0}"/>
              </a:ext>
            </a:extLst>
          </p:cNvPr>
          <p:cNvSpPr/>
          <p:nvPr/>
        </p:nvSpPr>
        <p:spPr>
          <a:xfrm rot="5400000">
            <a:off x="7516045" y="2999956"/>
            <a:ext cx="1390650" cy="619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400">
                <a:solidFill>
                  <a:srgbClr val="000000"/>
                </a:solidFill>
                <a:latin typeface="Century Schoolbook"/>
                <a:cs typeface="Calibri"/>
              </a:rPr>
              <a:t>...</a:t>
            </a:r>
            <a:endParaRPr lang="fr-FR" sz="2400">
              <a:cs typeface="Calibri"/>
            </a:endParaRPr>
          </a:p>
        </p:txBody>
      </p:sp>
      <p:pic>
        <p:nvPicPr>
          <p:cNvPr id="11" name="Image 10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430120BD-7165-7B16-64DD-29C122C01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513" y="5220438"/>
            <a:ext cx="2200275" cy="1428203"/>
          </a:xfrm>
          <a:prstGeom prst="rect">
            <a:avLst/>
          </a:prstGeom>
        </p:spPr>
      </p:pic>
      <p:pic>
        <p:nvPicPr>
          <p:cNvPr id="12" name="Image 11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DF5F3360-D890-7BCE-5B24-FC683DEEC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2088" y="5220437"/>
            <a:ext cx="2200275" cy="1428203"/>
          </a:xfrm>
          <a:prstGeom prst="rect">
            <a:avLst/>
          </a:prstGeom>
        </p:spPr>
      </p:pic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8315ABEC-E01A-A1DF-6B0D-09B61F222953}"/>
              </a:ext>
            </a:extLst>
          </p:cNvPr>
          <p:cNvCxnSpPr/>
          <p:nvPr/>
        </p:nvCxnSpPr>
        <p:spPr>
          <a:xfrm>
            <a:off x="4801065" y="504128"/>
            <a:ext cx="3811" cy="4924425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D2CE920-DE3E-6E80-D4CC-3EE088256DA1}"/>
              </a:ext>
            </a:extLst>
          </p:cNvPr>
          <p:cNvCxnSpPr>
            <a:cxnSpLocks/>
          </p:cNvCxnSpPr>
          <p:nvPr/>
        </p:nvCxnSpPr>
        <p:spPr>
          <a:xfrm>
            <a:off x="3609975" y="571499"/>
            <a:ext cx="3811" cy="4924425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C21DCE7B-8E9E-B921-9BC4-B2CA35088E0F}"/>
              </a:ext>
            </a:extLst>
          </p:cNvPr>
          <p:cNvCxnSpPr>
            <a:cxnSpLocks/>
          </p:cNvCxnSpPr>
          <p:nvPr/>
        </p:nvCxnSpPr>
        <p:spPr>
          <a:xfrm>
            <a:off x="7449479" y="608670"/>
            <a:ext cx="3811" cy="4924425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6A1EB506-AF07-7697-6FEC-C03A55A63B61}"/>
              </a:ext>
            </a:extLst>
          </p:cNvPr>
          <p:cNvCxnSpPr>
            <a:cxnSpLocks/>
          </p:cNvCxnSpPr>
          <p:nvPr/>
        </p:nvCxnSpPr>
        <p:spPr>
          <a:xfrm>
            <a:off x="8649862" y="466956"/>
            <a:ext cx="3811" cy="4924425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1B6FA095-573B-9879-56AB-1B4EC165C580}"/>
              </a:ext>
            </a:extLst>
          </p:cNvPr>
          <p:cNvCxnSpPr>
            <a:cxnSpLocks/>
          </p:cNvCxnSpPr>
          <p:nvPr/>
        </p:nvCxnSpPr>
        <p:spPr>
          <a:xfrm flipV="1">
            <a:off x="3397048" y="1374643"/>
            <a:ext cx="5384274" cy="69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703375BB-172A-2024-B7F7-08A8359D2432}"/>
              </a:ext>
            </a:extLst>
          </p:cNvPr>
          <p:cNvCxnSpPr>
            <a:cxnSpLocks/>
          </p:cNvCxnSpPr>
          <p:nvPr/>
        </p:nvCxnSpPr>
        <p:spPr>
          <a:xfrm flipV="1">
            <a:off x="3395648" y="2561502"/>
            <a:ext cx="5384274" cy="69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0E41B0CD-D007-B5D0-A90A-0173EFB76B70}"/>
              </a:ext>
            </a:extLst>
          </p:cNvPr>
          <p:cNvCxnSpPr/>
          <p:nvPr/>
        </p:nvCxnSpPr>
        <p:spPr>
          <a:xfrm>
            <a:off x="3400657" y="4547839"/>
            <a:ext cx="5391150" cy="1905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25F03C4-5E44-F7DB-7BDE-77134B8C4B8C}"/>
              </a:ext>
            </a:extLst>
          </p:cNvPr>
          <p:cNvSpPr/>
          <p:nvPr/>
        </p:nvSpPr>
        <p:spPr>
          <a:xfrm>
            <a:off x="2809410" y="5223185"/>
            <a:ext cx="6682135" cy="158022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2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Column</a:t>
            </a:r>
            <a:r>
              <a:rPr lang="fr-FR" sz="12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 </a:t>
            </a:r>
            <a:r>
              <a:rPr lang="fr-FR" sz="12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Peripheral</a:t>
            </a:r>
            <a:endParaRPr lang="fr-FR" sz="1200">
              <a:solidFill>
                <a:srgbClr val="000000"/>
              </a:solidFill>
              <a:latin typeface="Century Schoolbook"/>
              <a:ea typeface="Calibri"/>
              <a:cs typeface="Calibri"/>
            </a:endParaRPr>
          </a:p>
          <a:p>
            <a:pPr algn="ctr"/>
            <a:endParaRPr lang="fr-FR" sz="1200">
              <a:solidFill>
                <a:srgbClr val="000000"/>
              </a:solidFill>
              <a:latin typeface="Century Schoolbook"/>
              <a:ea typeface="Calibri"/>
              <a:cs typeface="Calibri"/>
            </a:endParaRPr>
          </a:p>
          <a:p>
            <a:pPr algn="ctr"/>
            <a:endParaRPr lang="fr-FR" sz="1200">
              <a:solidFill>
                <a:srgbClr val="000000"/>
              </a:solidFill>
              <a:latin typeface="Century Schoolbook"/>
              <a:ea typeface="Calibri"/>
              <a:cs typeface="Calibri"/>
            </a:endParaRPr>
          </a:p>
          <a:p>
            <a:pPr algn="ctr"/>
            <a:r>
              <a:rPr lang="fr-FR" sz="12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And, Or, </a:t>
            </a:r>
            <a:r>
              <a:rPr lang="fr-FR" sz="12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Xor</a:t>
            </a:r>
            <a:r>
              <a:rPr lang="fr-FR" sz="12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, Not</a:t>
            </a:r>
          </a:p>
          <a:p>
            <a:pPr algn="ctr"/>
            <a:r>
              <a:rPr lang="fr-FR" sz="12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Nand</a:t>
            </a:r>
            <a:r>
              <a:rPr lang="fr-FR" sz="12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, …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B1E872-02D8-305B-DEBE-E24BF18725A5}"/>
              </a:ext>
            </a:extLst>
          </p:cNvPr>
          <p:cNvSpPr/>
          <p:nvPr/>
        </p:nvSpPr>
        <p:spPr>
          <a:xfrm>
            <a:off x="-369411" y="-506435"/>
            <a:ext cx="13132744" cy="785489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fr-FR" sz="1400">
                <a:solidFill>
                  <a:schemeClr val="tx1"/>
                </a:solidFill>
                <a:latin typeface="Century Schoolbook"/>
                <a:ea typeface="Calibri"/>
                <a:cs typeface="Calibri"/>
              </a:rPr>
              <a:t>L1 Cache 16Ko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D741AFE-AB85-0958-36D3-DB286FDBA4EC}"/>
              </a:ext>
            </a:extLst>
          </p:cNvPr>
          <p:cNvSpPr txBox="1"/>
          <p:nvPr/>
        </p:nvSpPr>
        <p:spPr>
          <a:xfrm>
            <a:off x="11862179" y="6494059"/>
            <a:ext cx="3298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>
                <a:solidFill>
                  <a:srgbClr val="A5A5A5"/>
                </a:solidFill>
                <a:latin typeface="Century Schoolbook"/>
                <a:ea typeface="Calibri"/>
                <a:cs typeface="Calibri"/>
              </a:rPr>
              <a:t>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4805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FACC14-4A97-79AE-FCD1-1DBDEF350943}"/>
              </a:ext>
            </a:extLst>
          </p:cNvPr>
          <p:cNvSpPr/>
          <p:nvPr/>
        </p:nvSpPr>
        <p:spPr>
          <a:xfrm>
            <a:off x="2906052" y="2279983"/>
            <a:ext cx="6377103" cy="229343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fr-FR" sz="1400">
                <a:solidFill>
                  <a:schemeClr val="tx1"/>
                </a:solidFill>
                <a:latin typeface="Century Schoolbook"/>
                <a:ea typeface="Calibri"/>
                <a:cs typeface="Calibri"/>
              </a:rPr>
              <a:t>L1 Cache 16Ko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EF071F-E912-A40B-E98E-202E77E28ABE}"/>
              </a:ext>
            </a:extLst>
          </p:cNvPr>
          <p:cNvSpPr/>
          <p:nvPr/>
        </p:nvSpPr>
        <p:spPr>
          <a:xfrm>
            <a:off x="3007618" y="2605372"/>
            <a:ext cx="696953" cy="183995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endParaRPr lang="fr-FR" sz="10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BB1AF1-45E4-4712-CE6A-9367B1085CE6}"/>
              </a:ext>
            </a:extLst>
          </p:cNvPr>
          <p:cNvSpPr/>
          <p:nvPr/>
        </p:nvSpPr>
        <p:spPr>
          <a:xfrm>
            <a:off x="3786935" y="2605371"/>
            <a:ext cx="696953" cy="183995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endParaRPr lang="fr-FR" sz="10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2DDA60-20DA-8F91-57B0-0EBC30D96FD1}"/>
              </a:ext>
            </a:extLst>
          </p:cNvPr>
          <p:cNvSpPr/>
          <p:nvPr/>
        </p:nvSpPr>
        <p:spPr>
          <a:xfrm>
            <a:off x="4566255" y="2605372"/>
            <a:ext cx="696953" cy="183995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endParaRPr lang="fr-FR" sz="10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4D484A-FDF3-4AE9-1C0B-0F65746B089C}"/>
              </a:ext>
            </a:extLst>
          </p:cNvPr>
          <p:cNvSpPr/>
          <p:nvPr/>
        </p:nvSpPr>
        <p:spPr>
          <a:xfrm>
            <a:off x="5354231" y="2605371"/>
            <a:ext cx="696953" cy="183995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endParaRPr lang="fr-FR" sz="10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1A7011-6B76-BAA3-6CE1-5152640C6C72}"/>
              </a:ext>
            </a:extLst>
          </p:cNvPr>
          <p:cNvSpPr/>
          <p:nvPr/>
        </p:nvSpPr>
        <p:spPr>
          <a:xfrm>
            <a:off x="6133549" y="2605371"/>
            <a:ext cx="696953" cy="183995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endParaRPr lang="fr-FR" sz="10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E6190D-0BC8-9DB6-DC0D-E16E7C075CB5}"/>
              </a:ext>
            </a:extLst>
          </p:cNvPr>
          <p:cNvSpPr/>
          <p:nvPr/>
        </p:nvSpPr>
        <p:spPr>
          <a:xfrm>
            <a:off x="6912866" y="2605370"/>
            <a:ext cx="696953" cy="183995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endParaRPr lang="fr-FR" sz="10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FDE00F-967A-2822-53E5-64EE3222B41D}"/>
              </a:ext>
            </a:extLst>
          </p:cNvPr>
          <p:cNvSpPr/>
          <p:nvPr/>
        </p:nvSpPr>
        <p:spPr>
          <a:xfrm>
            <a:off x="7692186" y="2605371"/>
            <a:ext cx="696953" cy="183995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endParaRPr lang="fr-FR" sz="10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03283F-52E5-DD53-AEE3-4AD67EB8AB8E}"/>
              </a:ext>
            </a:extLst>
          </p:cNvPr>
          <p:cNvSpPr/>
          <p:nvPr/>
        </p:nvSpPr>
        <p:spPr>
          <a:xfrm>
            <a:off x="8480162" y="2605370"/>
            <a:ext cx="696953" cy="183995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endParaRPr lang="fr-FR" sz="10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4991C28-54AC-BE73-B96D-3E6FDE95B16D}"/>
              </a:ext>
            </a:extLst>
          </p:cNvPr>
          <p:cNvSpPr txBox="1"/>
          <p:nvPr/>
        </p:nvSpPr>
        <p:spPr>
          <a:xfrm>
            <a:off x="2104159" y="3351067"/>
            <a:ext cx="80529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>
                <a:latin typeface="Century Schoolbook"/>
              </a:rPr>
              <a:t>32 </a:t>
            </a:r>
            <a:r>
              <a:rPr lang="fr-FR" sz="1200" err="1">
                <a:latin typeface="Century Schoolbook"/>
              </a:rPr>
              <a:t>Ways</a:t>
            </a:r>
            <a:endParaRPr lang="fr-FR" sz="1200" err="1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BB20C4E-FF87-D768-483B-8F85C224C05A}"/>
              </a:ext>
            </a:extLst>
          </p:cNvPr>
          <p:cNvSpPr txBox="1"/>
          <p:nvPr/>
        </p:nvSpPr>
        <p:spPr>
          <a:xfrm>
            <a:off x="2961408" y="4623953"/>
            <a:ext cx="80529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>
                <a:latin typeface="Century Schoolbook"/>
              </a:rPr>
              <a:t>64 Bytes</a:t>
            </a:r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E559D2E-A596-B63A-4203-951F4A481E34}"/>
              </a:ext>
            </a:extLst>
          </p:cNvPr>
          <p:cNvSpPr txBox="1"/>
          <p:nvPr/>
        </p:nvSpPr>
        <p:spPr>
          <a:xfrm>
            <a:off x="5758294" y="4901043"/>
            <a:ext cx="80529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>
                <a:latin typeface="Century Schoolbook"/>
              </a:rPr>
              <a:t>8 Banks</a:t>
            </a:r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EA7E9AB-CC1E-79CC-8070-F916D7307E03}"/>
              </a:ext>
            </a:extLst>
          </p:cNvPr>
          <p:cNvSpPr txBox="1"/>
          <p:nvPr/>
        </p:nvSpPr>
        <p:spPr>
          <a:xfrm>
            <a:off x="9628907" y="4017817"/>
            <a:ext cx="106506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 b="1">
                <a:latin typeface="Century Schoolbook"/>
              </a:rPr>
              <a:t>4096 bits</a:t>
            </a:r>
            <a:endParaRPr lang="fr-FR" b="1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FC3847E-246D-A1A2-207D-5B5A3C9811CB}"/>
              </a:ext>
            </a:extLst>
          </p:cNvPr>
          <p:cNvCxnSpPr/>
          <p:nvPr/>
        </p:nvCxnSpPr>
        <p:spPr>
          <a:xfrm>
            <a:off x="2966113" y="4143231"/>
            <a:ext cx="6566847" cy="2729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614A65C8-61CB-3C4B-D921-7493F1150145}"/>
              </a:ext>
            </a:extLst>
          </p:cNvPr>
          <p:cNvSpPr txBox="1"/>
          <p:nvPr/>
        </p:nvSpPr>
        <p:spPr>
          <a:xfrm>
            <a:off x="11862179" y="6494059"/>
            <a:ext cx="3298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>
                <a:solidFill>
                  <a:srgbClr val="A5A5A5"/>
                </a:solidFill>
                <a:latin typeface="Century Schoolbook"/>
                <a:ea typeface="Calibri"/>
                <a:cs typeface="Calibri"/>
              </a:rPr>
              <a:t>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8018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3D84B5-20F0-66B4-69A3-B36CB3015335}"/>
              </a:ext>
            </a:extLst>
          </p:cNvPr>
          <p:cNvSpPr/>
          <p:nvPr/>
        </p:nvSpPr>
        <p:spPr>
          <a:xfrm>
            <a:off x="4182295" y="418680"/>
            <a:ext cx="3638550" cy="3228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fr-FR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Central </a:t>
            </a:r>
          </a:p>
          <a:p>
            <a:pPr algn="r"/>
            <a:r>
              <a:rPr lang="fr-FR" err="1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Processing</a:t>
            </a:r>
            <a:r>
              <a:rPr lang="fr-FR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 </a:t>
            </a:r>
          </a:p>
          <a:p>
            <a:pPr algn="r"/>
            <a:r>
              <a:rPr lang="fr-FR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Unit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10FC5D-A0E9-C4C4-17C7-B474B3A8EC2D}"/>
              </a:ext>
            </a:extLst>
          </p:cNvPr>
          <p:cNvSpPr/>
          <p:nvPr/>
        </p:nvSpPr>
        <p:spPr>
          <a:xfrm>
            <a:off x="4887145" y="647280"/>
            <a:ext cx="1076325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Control Unit</a:t>
            </a:r>
            <a:endParaRPr lang="fr-FR" sz="1400">
              <a:solidFill>
                <a:srgbClr val="0E3754"/>
              </a:solidFill>
              <a:latin typeface="Century Schoolbook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D7C8DF-000E-609F-01F0-D7C631D1E066}"/>
              </a:ext>
            </a:extLst>
          </p:cNvPr>
          <p:cNvSpPr/>
          <p:nvPr/>
        </p:nvSpPr>
        <p:spPr>
          <a:xfrm>
            <a:off x="4973736" y="1314030"/>
            <a:ext cx="989735" cy="771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 err="1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Registers</a:t>
            </a:r>
            <a:endParaRPr lang="fr-FR" sz="1400" err="1">
              <a:solidFill>
                <a:srgbClr val="0E3754"/>
              </a:solidFill>
              <a:latin typeface="Century Schoolbook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A9F96C-89CE-2724-EB4B-FBDC0C8DE2EB}"/>
              </a:ext>
            </a:extLst>
          </p:cNvPr>
          <p:cNvSpPr/>
          <p:nvPr/>
        </p:nvSpPr>
        <p:spPr>
          <a:xfrm>
            <a:off x="3058345" y="3971505"/>
            <a:ext cx="6076950" cy="28860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dirty="0">
                <a:solidFill>
                  <a:schemeClr val="accent6">
                    <a:lumMod val="50000"/>
                  </a:schemeClr>
                </a:solidFill>
                <a:latin typeface="Century Schoolbook"/>
                <a:ea typeface="Calibri"/>
                <a:cs typeface="Calibri"/>
              </a:rPr>
              <a:t>Main Memory</a:t>
            </a:r>
            <a:endParaRPr lang="fr-FR" dirty="0">
              <a:solidFill>
                <a:schemeClr val="accent6">
                  <a:lumMod val="50000"/>
                </a:schemeClr>
              </a:solidFill>
              <a:latin typeface="Century Schoolbook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001DA9-6F10-68CF-2183-FF5916CFFD95}"/>
              </a:ext>
            </a:extLst>
          </p:cNvPr>
          <p:cNvSpPr/>
          <p:nvPr/>
        </p:nvSpPr>
        <p:spPr>
          <a:xfrm>
            <a:off x="6163495" y="1314030"/>
            <a:ext cx="989735" cy="771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200" err="1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Arithmetic</a:t>
            </a:r>
            <a:r>
              <a:rPr lang="fr-FR" sz="1200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 </a:t>
            </a:r>
            <a:r>
              <a:rPr lang="fr-FR" sz="1200" err="1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Logical</a:t>
            </a:r>
            <a:r>
              <a:rPr lang="fr-FR" sz="1200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 Unit</a:t>
            </a:r>
            <a:endParaRPr lang="fr-FR" sz="1200">
              <a:solidFill>
                <a:srgbClr val="0E3754"/>
              </a:solidFill>
              <a:latin typeface="Century Schoolboo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5ED0DB-2B63-4836-0656-88C932C9CAB1}"/>
              </a:ext>
            </a:extLst>
          </p:cNvPr>
          <p:cNvSpPr/>
          <p:nvPr/>
        </p:nvSpPr>
        <p:spPr>
          <a:xfrm>
            <a:off x="4953820" y="3095205"/>
            <a:ext cx="2286000" cy="1447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  <a:latin typeface="Century Schoolbook"/>
                <a:ea typeface="Calibri"/>
                <a:cs typeface="Calibri"/>
              </a:rPr>
              <a:t>L1</a:t>
            </a:r>
          </a:p>
          <a:p>
            <a:pPr algn="ctr"/>
            <a:endParaRPr lang="fr-FR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  <a:p>
            <a:pPr algn="ctr"/>
            <a:r>
              <a:rPr lang="fr-FR">
                <a:solidFill>
                  <a:schemeClr val="tx1"/>
                </a:solidFill>
                <a:latin typeface="Century Schoolbook"/>
                <a:ea typeface="Calibri"/>
                <a:cs typeface="Calibri"/>
              </a:rPr>
              <a:t>Cache</a:t>
            </a:r>
          </a:p>
          <a:p>
            <a:pPr algn="ctr"/>
            <a:endParaRPr lang="fr-FR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  <a:p>
            <a:pPr algn="ctr"/>
            <a:r>
              <a:rPr lang="fr-FR" sz="1400">
                <a:solidFill>
                  <a:schemeClr val="tx1"/>
                </a:solidFill>
                <a:latin typeface="Century Schoolbook"/>
                <a:ea typeface="Calibri"/>
                <a:cs typeface="Calibri"/>
              </a:rPr>
              <a:t>L2 / L3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6D1878-7D72-B721-2059-87EEDA6A756B}"/>
              </a:ext>
            </a:extLst>
          </p:cNvPr>
          <p:cNvSpPr/>
          <p:nvPr/>
        </p:nvSpPr>
        <p:spPr>
          <a:xfrm>
            <a:off x="4391845" y="2190330"/>
            <a:ext cx="1571625" cy="771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SIMD</a:t>
            </a:r>
            <a:endParaRPr lang="fr-FR" sz="1400" err="1">
              <a:solidFill>
                <a:srgbClr val="0E3754"/>
              </a:solidFill>
              <a:latin typeface="Century Schoolbook"/>
              <a:ea typeface="Calibri"/>
              <a:cs typeface="Calibri"/>
            </a:endParaRPr>
          </a:p>
          <a:p>
            <a:pPr algn="ctr"/>
            <a:r>
              <a:rPr lang="fr-FR" sz="1400" err="1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Registers</a:t>
            </a:r>
            <a:endParaRPr lang="fr-FR" sz="1400">
              <a:solidFill>
                <a:srgbClr val="0E3754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6360D2-59AD-3879-B94C-D54AA62BF709}"/>
              </a:ext>
            </a:extLst>
          </p:cNvPr>
          <p:cNvSpPr/>
          <p:nvPr/>
        </p:nvSpPr>
        <p:spPr>
          <a:xfrm>
            <a:off x="6163495" y="2190330"/>
            <a:ext cx="1457325" cy="771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SIMD Extension</a:t>
            </a:r>
            <a:endParaRPr lang="fr-FR" sz="1400">
              <a:solidFill>
                <a:srgbClr val="0E3754"/>
              </a:solidFill>
              <a:latin typeface="Century Schoolbook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BDC653-D3E7-B946-C682-50FA035A9205}"/>
              </a:ext>
            </a:extLst>
          </p:cNvPr>
          <p:cNvSpPr/>
          <p:nvPr/>
        </p:nvSpPr>
        <p:spPr>
          <a:xfrm>
            <a:off x="1213959" y="1540897"/>
            <a:ext cx="991465" cy="4944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>
                <a:solidFill>
                  <a:schemeClr val="accent2">
                    <a:lumMod val="50000"/>
                  </a:schemeClr>
                </a:solidFill>
                <a:latin typeface="Century Schoolbook"/>
                <a:ea typeface="Calibri"/>
                <a:cs typeface="Calibri"/>
              </a:rPr>
              <a:t>SK</a:t>
            </a:r>
            <a:endParaRPr lang="fr-FR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84A80D-C75E-F60D-3374-39297D3E5FFB}"/>
              </a:ext>
            </a:extLst>
          </p:cNvPr>
          <p:cNvSpPr/>
          <p:nvPr/>
        </p:nvSpPr>
        <p:spPr>
          <a:xfrm>
            <a:off x="1213959" y="2129716"/>
            <a:ext cx="723035" cy="1913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>
                <a:solidFill>
                  <a:schemeClr val="accent2">
                    <a:lumMod val="50000"/>
                  </a:schemeClr>
                </a:solidFill>
                <a:latin typeface="Century Schoolbook"/>
                <a:ea typeface="Calibri"/>
                <a:cs typeface="Calibri"/>
              </a:rPr>
              <a:t>PK</a:t>
            </a:r>
            <a:endParaRPr lang="fr-FR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374C3EA7-AA9B-FF55-DB3E-FF7BF13D907A}"/>
              </a:ext>
            </a:extLst>
          </p:cNvPr>
          <p:cNvCxnSpPr/>
          <p:nvPr/>
        </p:nvCxnSpPr>
        <p:spPr>
          <a:xfrm flipV="1">
            <a:off x="2218459" y="2085109"/>
            <a:ext cx="2533648" cy="90055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1E137F14-8641-3A69-A8B8-4C0604A6F0CC}"/>
              </a:ext>
            </a:extLst>
          </p:cNvPr>
          <p:cNvSpPr txBox="1"/>
          <p:nvPr/>
        </p:nvSpPr>
        <p:spPr>
          <a:xfrm>
            <a:off x="11862179" y="6494059"/>
            <a:ext cx="3298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>
                <a:solidFill>
                  <a:srgbClr val="A5A5A5"/>
                </a:solidFill>
                <a:latin typeface="Century Schoolbook"/>
                <a:ea typeface="Calibri"/>
                <a:cs typeface="Calibri"/>
              </a:rPr>
              <a:t>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642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3D84B5-20F0-66B4-69A3-B36CB3015335}"/>
              </a:ext>
            </a:extLst>
          </p:cNvPr>
          <p:cNvSpPr/>
          <p:nvPr/>
        </p:nvSpPr>
        <p:spPr>
          <a:xfrm>
            <a:off x="4182295" y="418680"/>
            <a:ext cx="3638550" cy="3228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fr-FR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Central </a:t>
            </a:r>
          </a:p>
          <a:p>
            <a:pPr algn="r"/>
            <a:r>
              <a:rPr lang="fr-FR" err="1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Processing</a:t>
            </a:r>
            <a:r>
              <a:rPr lang="fr-FR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 </a:t>
            </a:r>
          </a:p>
          <a:p>
            <a:pPr algn="r"/>
            <a:r>
              <a:rPr lang="fr-FR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Unit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10FC5D-A0E9-C4C4-17C7-B474B3A8EC2D}"/>
              </a:ext>
            </a:extLst>
          </p:cNvPr>
          <p:cNvSpPr/>
          <p:nvPr/>
        </p:nvSpPr>
        <p:spPr>
          <a:xfrm>
            <a:off x="4887145" y="647280"/>
            <a:ext cx="1076325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Control Unit</a:t>
            </a:r>
            <a:endParaRPr lang="fr-FR" sz="1400">
              <a:solidFill>
                <a:srgbClr val="0E3754"/>
              </a:solidFill>
              <a:latin typeface="Century Schoolbook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D7C8DF-000E-609F-01F0-D7C631D1E066}"/>
              </a:ext>
            </a:extLst>
          </p:cNvPr>
          <p:cNvSpPr/>
          <p:nvPr/>
        </p:nvSpPr>
        <p:spPr>
          <a:xfrm>
            <a:off x="4973736" y="1314030"/>
            <a:ext cx="989735" cy="771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 err="1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Registers</a:t>
            </a:r>
            <a:endParaRPr lang="fr-FR" sz="1400" err="1">
              <a:solidFill>
                <a:srgbClr val="0E3754"/>
              </a:solidFill>
              <a:latin typeface="Century Schoolbook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A9F96C-89CE-2724-EB4B-FBDC0C8DE2EB}"/>
              </a:ext>
            </a:extLst>
          </p:cNvPr>
          <p:cNvSpPr/>
          <p:nvPr/>
        </p:nvSpPr>
        <p:spPr>
          <a:xfrm>
            <a:off x="3058345" y="3971505"/>
            <a:ext cx="6076950" cy="28860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dirty="0">
                <a:solidFill>
                  <a:schemeClr val="accent6">
                    <a:lumMod val="50000"/>
                  </a:schemeClr>
                </a:solidFill>
                <a:latin typeface="Century Schoolbook"/>
                <a:ea typeface="Calibri"/>
                <a:cs typeface="Calibri"/>
              </a:rPr>
              <a:t>Main Memory</a:t>
            </a:r>
            <a:endParaRPr lang="fr-FR" dirty="0">
              <a:solidFill>
                <a:schemeClr val="accent6">
                  <a:lumMod val="50000"/>
                </a:schemeClr>
              </a:solidFill>
              <a:latin typeface="Century Schoolbook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001DA9-6F10-68CF-2183-FF5916CFFD95}"/>
              </a:ext>
            </a:extLst>
          </p:cNvPr>
          <p:cNvSpPr/>
          <p:nvPr/>
        </p:nvSpPr>
        <p:spPr>
          <a:xfrm>
            <a:off x="6163495" y="1314030"/>
            <a:ext cx="989735" cy="771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200" err="1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Arithmetic</a:t>
            </a:r>
            <a:r>
              <a:rPr lang="fr-FR" sz="1200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 </a:t>
            </a:r>
            <a:r>
              <a:rPr lang="fr-FR" sz="1200" err="1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Logical</a:t>
            </a:r>
            <a:r>
              <a:rPr lang="fr-FR" sz="1200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 Unit</a:t>
            </a:r>
            <a:endParaRPr lang="fr-FR" sz="1200">
              <a:solidFill>
                <a:srgbClr val="0E3754"/>
              </a:solidFill>
              <a:latin typeface="Century Schoolbook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5ED0DB-2B63-4836-0656-88C932C9CAB1}"/>
              </a:ext>
            </a:extLst>
          </p:cNvPr>
          <p:cNvSpPr/>
          <p:nvPr/>
        </p:nvSpPr>
        <p:spPr>
          <a:xfrm>
            <a:off x="4953820" y="3095205"/>
            <a:ext cx="2286000" cy="1447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>
                <a:solidFill>
                  <a:schemeClr val="tx1"/>
                </a:solidFill>
                <a:latin typeface="Century Schoolbook"/>
                <a:ea typeface="Calibri"/>
                <a:cs typeface="Calibri"/>
              </a:rPr>
              <a:t>L1</a:t>
            </a:r>
          </a:p>
          <a:p>
            <a:pPr algn="ctr"/>
            <a:endParaRPr lang="fr-FR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  <a:p>
            <a:pPr algn="ctr"/>
            <a:r>
              <a:rPr lang="fr-FR">
                <a:solidFill>
                  <a:schemeClr val="tx1"/>
                </a:solidFill>
                <a:latin typeface="Century Schoolbook"/>
                <a:ea typeface="Calibri"/>
                <a:cs typeface="Calibri"/>
              </a:rPr>
              <a:t>Cache</a:t>
            </a:r>
          </a:p>
          <a:p>
            <a:pPr algn="ctr"/>
            <a:endParaRPr lang="fr-FR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  <a:p>
            <a:pPr algn="ctr"/>
            <a:r>
              <a:rPr lang="fr-FR" sz="1400">
                <a:solidFill>
                  <a:schemeClr val="tx1"/>
                </a:solidFill>
                <a:latin typeface="Century Schoolbook"/>
                <a:ea typeface="Calibri"/>
                <a:cs typeface="Calibri"/>
              </a:rPr>
              <a:t>L2 / L3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6D1878-7D72-B721-2059-87EEDA6A756B}"/>
              </a:ext>
            </a:extLst>
          </p:cNvPr>
          <p:cNvSpPr/>
          <p:nvPr/>
        </p:nvSpPr>
        <p:spPr>
          <a:xfrm>
            <a:off x="4391845" y="2190330"/>
            <a:ext cx="1571625" cy="771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SIMD</a:t>
            </a:r>
            <a:endParaRPr lang="fr-FR" sz="1400" err="1">
              <a:solidFill>
                <a:srgbClr val="0E3754"/>
              </a:solidFill>
              <a:latin typeface="Century Schoolbook"/>
              <a:ea typeface="Calibri"/>
              <a:cs typeface="Calibri"/>
            </a:endParaRPr>
          </a:p>
          <a:p>
            <a:pPr algn="ctr"/>
            <a:r>
              <a:rPr lang="fr-FR" sz="1400" err="1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Registers</a:t>
            </a:r>
            <a:endParaRPr lang="fr-FR" sz="1400">
              <a:solidFill>
                <a:srgbClr val="0E3754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6360D2-59AD-3879-B94C-D54AA62BF709}"/>
              </a:ext>
            </a:extLst>
          </p:cNvPr>
          <p:cNvSpPr/>
          <p:nvPr/>
        </p:nvSpPr>
        <p:spPr>
          <a:xfrm>
            <a:off x="6163495" y="2190330"/>
            <a:ext cx="1457325" cy="771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>
                <a:solidFill>
                  <a:srgbClr val="0E3754"/>
                </a:solidFill>
                <a:latin typeface="Century Schoolbook"/>
                <a:ea typeface="Calibri"/>
                <a:cs typeface="Calibri"/>
              </a:rPr>
              <a:t>SIMD Extension</a:t>
            </a:r>
            <a:endParaRPr lang="fr-FR" sz="1400">
              <a:solidFill>
                <a:srgbClr val="0E3754"/>
              </a:solidFill>
              <a:latin typeface="Century Schoolbook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BDC653-D3E7-B946-C682-50FA035A9205}"/>
              </a:ext>
            </a:extLst>
          </p:cNvPr>
          <p:cNvSpPr/>
          <p:nvPr/>
        </p:nvSpPr>
        <p:spPr>
          <a:xfrm>
            <a:off x="122914" y="1540897"/>
            <a:ext cx="1658215" cy="4944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>
                <a:solidFill>
                  <a:schemeClr val="accent2">
                    <a:lumMod val="50000"/>
                  </a:schemeClr>
                </a:solidFill>
                <a:latin typeface="Century Schoolbook"/>
                <a:ea typeface="Calibri"/>
                <a:cs typeface="Calibri"/>
              </a:rPr>
              <a:t>SK</a:t>
            </a:r>
            <a:endParaRPr lang="fr-FR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84A80D-C75E-F60D-3374-39297D3E5FFB}"/>
              </a:ext>
            </a:extLst>
          </p:cNvPr>
          <p:cNvSpPr/>
          <p:nvPr/>
        </p:nvSpPr>
        <p:spPr>
          <a:xfrm>
            <a:off x="122914" y="2155693"/>
            <a:ext cx="2091172" cy="18452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400">
                <a:solidFill>
                  <a:schemeClr val="accent2">
                    <a:lumMod val="50000"/>
                  </a:schemeClr>
                </a:solidFill>
                <a:latin typeface="Century Schoolbook"/>
                <a:ea typeface="Calibri"/>
                <a:cs typeface="Calibri"/>
              </a:rPr>
              <a:t>PK</a:t>
            </a:r>
            <a:endParaRPr lang="fr-FR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374C3EA7-AA9B-FF55-DB3E-FF7BF13D907A}"/>
              </a:ext>
            </a:extLst>
          </p:cNvPr>
          <p:cNvCxnSpPr/>
          <p:nvPr/>
        </p:nvCxnSpPr>
        <p:spPr>
          <a:xfrm>
            <a:off x="2504208" y="2192483"/>
            <a:ext cx="3200399" cy="1589807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D9EE0660-AC5C-8164-7AFE-234B4F97CF0F}"/>
              </a:ext>
            </a:extLst>
          </p:cNvPr>
          <p:cNvSpPr txBox="1"/>
          <p:nvPr/>
        </p:nvSpPr>
        <p:spPr>
          <a:xfrm>
            <a:off x="11862179" y="6494059"/>
            <a:ext cx="3298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>
                <a:solidFill>
                  <a:srgbClr val="A5A5A5"/>
                </a:solidFill>
                <a:latin typeface="Century Schoolbook"/>
                <a:ea typeface="Calibri"/>
                <a:cs typeface="Calibri"/>
              </a:rPr>
              <a:t>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531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D0FE95-5760-46E3-8720-AE9FE30E3573}"/>
              </a:ext>
            </a:extLst>
          </p:cNvPr>
          <p:cNvSpPr>
            <a:spLocks noChangeAspect="1"/>
          </p:cNvSpPr>
          <p:nvPr/>
        </p:nvSpPr>
        <p:spPr>
          <a:xfrm>
            <a:off x="3763302" y="2409868"/>
            <a:ext cx="4670848" cy="2036606"/>
          </a:xfrm>
          <a:prstGeom prst="rect">
            <a:avLst/>
          </a:prstGeom>
          <a:noFill/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fr-FR" sz="1400">
                <a:solidFill>
                  <a:schemeClr val="tx1"/>
                </a:solidFill>
                <a:latin typeface="Century Schoolbook"/>
                <a:ea typeface="Calibri"/>
                <a:cs typeface="Calibri"/>
              </a:rPr>
              <a:t>1010011010</a:t>
            </a:r>
            <a:endParaRPr lang="fr-FR">
              <a:solidFill>
                <a:schemeClr val="tx1"/>
              </a:solidFill>
            </a:endParaRPr>
          </a:p>
          <a:p>
            <a:r>
              <a:rPr lang="fr-FR" sz="1400">
                <a:solidFill>
                  <a:schemeClr val="tx1"/>
                </a:solidFill>
                <a:latin typeface="Century Schoolbook"/>
                <a:ea typeface="Calibri"/>
                <a:cs typeface="Calibri"/>
              </a:rPr>
              <a:t>01110010</a:t>
            </a:r>
          </a:p>
          <a:p>
            <a:r>
              <a:rPr lang="fr-FR" sz="1400">
                <a:solidFill>
                  <a:schemeClr val="tx1"/>
                </a:solidFill>
                <a:latin typeface="Century Schoolbook"/>
                <a:ea typeface="Calibri"/>
                <a:cs typeface="Calibri"/>
              </a:rPr>
              <a:t>1010110</a:t>
            </a:r>
          </a:p>
          <a:p>
            <a:r>
              <a:rPr lang="fr-FR" sz="1400">
                <a:solidFill>
                  <a:schemeClr val="tx1"/>
                </a:solidFill>
                <a:latin typeface="Century Schoolbook"/>
                <a:ea typeface="Calibri"/>
                <a:cs typeface="Calibri"/>
              </a:rPr>
              <a:t>010110</a:t>
            </a:r>
          </a:p>
        </p:txBody>
      </p:sp>
      <p:sp>
        <p:nvSpPr>
          <p:cNvPr id="4" name="ZoneTexte 6">
            <a:extLst>
              <a:ext uri="{FF2B5EF4-FFF2-40B4-BE49-F238E27FC236}">
                <a16:creationId xmlns:a16="http://schemas.microsoft.com/office/drawing/2014/main" id="{E2F89B6F-994C-A488-3825-4C6C88D0DA69}"/>
              </a:ext>
            </a:extLst>
          </p:cNvPr>
          <p:cNvSpPr txBox="1"/>
          <p:nvPr/>
        </p:nvSpPr>
        <p:spPr>
          <a:xfrm>
            <a:off x="5507394" y="2142384"/>
            <a:ext cx="1184182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latin typeface="Century Schoolbook"/>
              </a:rPr>
              <a:t>3488 </a:t>
            </a:r>
            <a:r>
              <a:rPr lang="fr-FR" sz="1200" dirty="0" err="1">
                <a:latin typeface="Century Schoolbook"/>
              </a:rPr>
              <a:t>columns</a:t>
            </a:r>
          </a:p>
        </p:txBody>
      </p:sp>
      <p:sp>
        <p:nvSpPr>
          <p:cNvPr id="5" name="ZoneTexte 6">
            <a:extLst>
              <a:ext uri="{FF2B5EF4-FFF2-40B4-BE49-F238E27FC236}">
                <a16:creationId xmlns:a16="http://schemas.microsoft.com/office/drawing/2014/main" id="{5657CDF4-B2E4-A182-4F27-BB510EDE93A3}"/>
              </a:ext>
            </a:extLst>
          </p:cNvPr>
          <p:cNvSpPr txBox="1"/>
          <p:nvPr/>
        </p:nvSpPr>
        <p:spPr>
          <a:xfrm>
            <a:off x="2868272" y="3424774"/>
            <a:ext cx="1184182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latin typeface="Century Schoolbook"/>
              </a:rPr>
              <a:t>768 </a:t>
            </a:r>
            <a:r>
              <a:rPr lang="fr-FR" sz="1200" dirty="0" err="1">
                <a:latin typeface="Century Schoolbook"/>
              </a:rPr>
              <a:t>rows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0E42121-93AF-9CDC-FAE8-ECB1027C33DD}"/>
              </a:ext>
            </a:extLst>
          </p:cNvPr>
          <p:cNvSpPr txBox="1"/>
          <p:nvPr/>
        </p:nvSpPr>
        <p:spPr>
          <a:xfrm>
            <a:off x="11862179" y="6494059"/>
            <a:ext cx="3298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>
                <a:solidFill>
                  <a:srgbClr val="A5A5A5"/>
                </a:solidFill>
                <a:latin typeface="Century Schoolbook"/>
                <a:ea typeface="Calibri"/>
                <a:cs typeface="Calibri"/>
              </a:rPr>
              <a:t>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3666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6GC: Introduction to Lattice-based Cryptography (Part 2): LWE encryption  - COSIC">
            <a:extLst>
              <a:ext uri="{FF2B5EF4-FFF2-40B4-BE49-F238E27FC236}">
                <a16:creationId xmlns:a16="http://schemas.microsoft.com/office/drawing/2014/main" id="{5AB969C4-72E8-D006-0BA2-04FAEB86B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/>
                    </a14:imgEffect>
                    <a14:imgEffect>
                      <a14:brightnessContrast/>
                    </a14:imgEffect>
                  </a14:imgLayer>
                </a14:imgProps>
              </a:ext>
            </a:extLst>
          </a:blip>
          <a:srcRect l="690" b="355"/>
          <a:stretch/>
        </p:blipFill>
        <p:spPr>
          <a:xfrm>
            <a:off x="126930" y="2164158"/>
            <a:ext cx="3152349" cy="175813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2FDB7F2-2DBD-578D-1F52-2F63FAC6EC17}"/>
              </a:ext>
            </a:extLst>
          </p:cNvPr>
          <p:cNvSpPr txBox="1"/>
          <p:nvPr/>
        </p:nvSpPr>
        <p:spPr>
          <a:xfrm>
            <a:off x="11862179" y="6494059"/>
            <a:ext cx="3298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>
                <a:solidFill>
                  <a:srgbClr val="A5A5A5"/>
                </a:solidFill>
                <a:latin typeface="Century Schoolbook"/>
                <a:ea typeface="Calibri"/>
                <a:cs typeface="Calibri"/>
              </a:rPr>
              <a:t>1</a:t>
            </a:r>
            <a:endParaRPr lang="fr-FR" dirty="0">
              <a:solidFill>
                <a:srgbClr val="A5A5A5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271416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D0FE95-5760-46E3-8720-AE9FE30E3573}"/>
              </a:ext>
            </a:extLst>
          </p:cNvPr>
          <p:cNvSpPr>
            <a:spLocks noChangeAspect="1"/>
          </p:cNvSpPr>
          <p:nvPr/>
        </p:nvSpPr>
        <p:spPr>
          <a:xfrm>
            <a:off x="3763302" y="2409868"/>
            <a:ext cx="4670848" cy="2036606"/>
          </a:xfrm>
          <a:prstGeom prst="rect">
            <a:avLst/>
          </a:prstGeom>
          <a:noFill/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fr-FR" sz="1400">
                <a:solidFill>
                  <a:schemeClr val="tx1"/>
                </a:solidFill>
                <a:latin typeface="Century Schoolbook"/>
                <a:ea typeface="Calibri"/>
                <a:cs typeface="Calibri"/>
              </a:rPr>
              <a:t>1</a:t>
            </a:r>
            <a:r>
              <a:rPr lang="fr-FR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/>
                <a:ea typeface="Calibri"/>
                <a:cs typeface="Calibri"/>
              </a:rPr>
              <a:t>0000     ...</a:t>
            </a:r>
            <a:r>
              <a:rPr lang="fr-FR" sz="1400">
                <a:solidFill>
                  <a:schemeClr val="tx1"/>
                </a:solidFill>
                <a:latin typeface="Century Schoolbook"/>
                <a:ea typeface="Calibri"/>
                <a:cs typeface="Calibri"/>
              </a:rPr>
              <a:t>         10001010100</a:t>
            </a:r>
            <a:endParaRPr lang="fr-FR">
              <a:solidFill>
                <a:schemeClr val="tx1"/>
              </a:solidFill>
            </a:endParaRPr>
          </a:p>
          <a:p>
            <a:r>
              <a:rPr lang="fr-FR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/>
                <a:ea typeface="Calibri"/>
                <a:cs typeface="Calibri"/>
              </a:rPr>
              <a:t>0</a:t>
            </a:r>
            <a:r>
              <a:rPr lang="fr-FR" sz="1400">
                <a:solidFill>
                  <a:schemeClr val="tx1"/>
                </a:solidFill>
                <a:latin typeface="Century Schoolbook"/>
                <a:ea typeface="Calibri"/>
                <a:cs typeface="Calibri"/>
              </a:rPr>
              <a:t>1</a:t>
            </a:r>
            <a:r>
              <a:rPr lang="fr-FR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/>
                <a:ea typeface="Calibri"/>
                <a:cs typeface="Calibri"/>
              </a:rPr>
              <a:t>000  </a:t>
            </a:r>
            <a:r>
              <a:rPr lang="fr-FR" sz="1400">
                <a:solidFill>
                  <a:schemeClr val="tx1"/>
                </a:solidFill>
                <a:latin typeface="Century Schoolbook"/>
                <a:ea typeface="Calibri"/>
                <a:cs typeface="Calibri"/>
              </a:rPr>
              <a:t>               11101111011</a:t>
            </a:r>
          </a:p>
          <a:p>
            <a:r>
              <a:rPr lang="fr-FR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/>
                <a:ea typeface="Calibri"/>
                <a:cs typeface="Calibri"/>
              </a:rPr>
              <a:t>00</a:t>
            </a:r>
            <a:r>
              <a:rPr lang="fr-FR" sz="1400">
                <a:solidFill>
                  <a:schemeClr val="tx1"/>
                </a:solidFill>
                <a:latin typeface="Century Schoolbook"/>
                <a:ea typeface="Calibri"/>
                <a:cs typeface="Calibri"/>
              </a:rPr>
              <a:t>1</a:t>
            </a:r>
            <a:r>
              <a:rPr lang="fr-FR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/>
                <a:ea typeface="Calibri"/>
                <a:cs typeface="Calibri"/>
              </a:rPr>
              <a:t>00</a:t>
            </a:r>
            <a:r>
              <a:rPr lang="fr-FR" sz="1400">
                <a:solidFill>
                  <a:schemeClr val="tx1"/>
                </a:solidFill>
                <a:latin typeface="Century Schoolbook"/>
                <a:ea typeface="Calibri"/>
                <a:cs typeface="Calibri"/>
              </a:rPr>
              <a:t>                 00010011</a:t>
            </a:r>
          </a:p>
          <a:p>
            <a:r>
              <a:rPr lang="fr-FR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/>
                <a:ea typeface="Calibri"/>
                <a:cs typeface="Calibri"/>
              </a:rPr>
              <a:t>000</a:t>
            </a:r>
            <a:r>
              <a:rPr lang="fr-FR" sz="1400">
                <a:solidFill>
                  <a:schemeClr val="tx1"/>
                </a:solidFill>
                <a:latin typeface="Century Schoolbook"/>
                <a:ea typeface="Calibri"/>
                <a:cs typeface="Calibri"/>
              </a:rPr>
              <a:t>1</a:t>
            </a:r>
            <a:r>
              <a:rPr lang="fr-FR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/>
                <a:ea typeface="Calibri"/>
                <a:cs typeface="Calibri"/>
              </a:rPr>
              <a:t>0</a:t>
            </a:r>
          </a:p>
          <a:p>
            <a:r>
              <a:rPr lang="fr-FR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Schoolbook"/>
                <a:ea typeface="Calibri"/>
                <a:cs typeface="Calibri"/>
              </a:rPr>
              <a:t>0000</a:t>
            </a:r>
            <a:r>
              <a:rPr lang="fr-FR" sz="1400">
                <a:solidFill>
                  <a:schemeClr val="tx1"/>
                </a:solidFill>
                <a:latin typeface="Century Schoolbook"/>
                <a:ea typeface="Calibri"/>
                <a:cs typeface="Calibri"/>
              </a:rPr>
              <a:t>1</a:t>
            </a:r>
          </a:p>
        </p:txBody>
      </p:sp>
      <p:sp>
        <p:nvSpPr>
          <p:cNvPr id="4" name="ZoneTexte 6">
            <a:extLst>
              <a:ext uri="{FF2B5EF4-FFF2-40B4-BE49-F238E27FC236}">
                <a16:creationId xmlns:a16="http://schemas.microsoft.com/office/drawing/2014/main" id="{C50840DD-4D30-91E1-2369-4CFCF81BC63E}"/>
              </a:ext>
            </a:extLst>
          </p:cNvPr>
          <p:cNvSpPr txBox="1"/>
          <p:nvPr/>
        </p:nvSpPr>
        <p:spPr>
          <a:xfrm>
            <a:off x="5507394" y="2142384"/>
            <a:ext cx="1184182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latin typeface="Century Schoolbook"/>
              </a:rPr>
              <a:t>3488 </a:t>
            </a:r>
            <a:r>
              <a:rPr lang="fr-FR" sz="1200" dirty="0" err="1">
                <a:latin typeface="Century Schoolbook"/>
              </a:rPr>
              <a:t>columns</a:t>
            </a:r>
          </a:p>
        </p:txBody>
      </p:sp>
      <p:sp>
        <p:nvSpPr>
          <p:cNvPr id="6" name="ZoneTexte 6">
            <a:extLst>
              <a:ext uri="{FF2B5EF4-FFF2-40B4-BE49-F238E27FC236}">
                <a16:creationId xmlns:a16="http://schemas.microsoft.com/office/drawing/2014/main" id="{81F23169-34C2-277B-D2A5-3D5D11848F0D}"/>
              </a:ext>
            </a:extLst>
          </p:cNvPr>
          <p:cNvSpPr txBox="1"/>
          <p:nvPr/>
        </p:nvSpPr>
        <p:spPr>
          <a:xfrm>
            <a:off x="2868272" y="3424774"/>
            <a:ext cx="1184182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latin typeface="Century Schoolbook"/>
              </a:rPr>
              <a:t>768 </a:t>
            </a:r>
            <a:r>
              <a:rPr lang="fr-FR" sz="1200" dirty="0" err="1">
                <a:latin typeface="Century Schoolbook"/>
              </a:rPr>
              <a:t>rows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55458C4-A0C9-489D-391B-1A68552CF466}"/>
              </a:ext>
            </a:extLst>
          </p:cNvPr>
          <p:cNvSpPr txBox="1"/>
          <p:nvPr/>
        </p:nvSpPr>
        <p:spPr>
          <a:xfrm>
            <a:off x="11862179" y="6494059"/>
            <a:ext cx="3298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>
                <a:solidFill>
                  <a:srgbClr val="A5A5A5"/>
                </a:solidFill>
                <a:latin typeface="Century Schoolbook"/>
                <a:ea typeface="Calibri"/>
                <a:cs typeface="Calibri"/>
              </a:rPr>
              <a:t>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93829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D0FE95-5760-46E3-8720-AE9FE30E3573}"/>
              </a:ext>
            </a:extLst>
          </p:cNvPr>
          <p:cNvSpPr>
            <a:spLocks noChangeAspect="1"/>
          </p:cNvSpPr>
          <p:nvPr/>
        </p:nvSpPr>
        <p:spPr>
          <a:xfrm>
            <a:off x="3763827" y="2411864"/>
            <a:ext cx="4670848" cy="2036606"/>
          </a:xfrm>
          <a:prstGeom prst="rect">
            <a:avLst/>
          </a:prstGeom>
          <a:noFill/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581373-81F8-C461-E2E2-70A2A1C07723}"/>
              </a:ext>
            </a:extLst>
          </p:cNvPr>
          <p:cNvSpPr>
            <a:spLocks noChangeAspect="1"/>
          </p:cNvSpPr>
          <p:nvPr/>
        </p:nvSpPr>
        <p:spPr>
          <a:xfrm>
            <a:off x="3763826" y="2411863"/>
            <a:ext cx="4670848" cy="200879"/>
          </a:xfrm>
          <a:prstGeom prst="rect">
            <a:avLst/>
          </a:prstGeom>
          <a:solidFill>
            <a:srgbClr val="FF8C00">
              <a:alpha val="1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AB5716-C9C2-748D-D57A-B7BBF61E10BB}"/>
              </a:ext>
            </a:extLst>
          </p:cNvPr>
          <p:cNvSpPr>
            <a:spLocks noChangeAspect="1"/>
          </p:cNvSpPr>
          <p:nvPr/>
        </p:nvSpPr>
        <p:spPr>
          <a:xfrm>
            <a:off x="3763825" y="2611022"/>
            <a:ext cx="4670848" cy="200879"/>
          </a:xfrm>
          <a:prstGeom prst="rect">
            <a:avLst/>
          </a:prstGeom>
          <a:solidFill>
            <a:srgbClr val="FF8C00">
              <a:alpha val="2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6E02FD-E6DA-74B4-72AA-B381464162B0}"/>
              </a:ext>
            </a:extLst>
          </p:cNvPr>
          <p:cNvSpPr>
            <a:spLocks noChangeAspect="1"/>
          </p:cNvSpPr>
          <p:nvPr/>
        </p:nvSpPr>
        <p:spPr>
          <a:xfrm>
            <a:off x="3763826" y="2810181"/>
            <a:ext cx="4670848" cy="200879"/>
          </a:xfrm>
          <a:prstGeom prst="rect">
            <a:avLst/>
          </a:prstGeom>
          <a:solidFill>
            <a:srgbClr val="FF8C00">
              <a:alpha val="3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BDEE37-BF9C-44F4-BC0A-62A03A02ED50}"/>
              </a:ext>
            </a:extLst>
          </p:cNvPr>
          <p:cNvSpPr>
            <a:spLocks noChangeAspect="1"/>
          </p:cNvSpPr>
          <p:nvPr/>
        </p:nvSpPr>
        <p:spPr>
          <a:xfrm>
            <a:off x="3763825" y="3009340"/>
            <a:ext cx="4670848" cy="200879"/>
          </a:xfrm>
          <a:prstGeom prst="rect">
            <a:avLst/>
          </a:prstGeom>
          <a:solidFill>
            <a:srgbClr val="FF8C00">
              <a:alpha val="4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B26F22-1F0B-EDB5-F7FA-3A2BAEBFDE4E}"/>
              </a:ext>
            </a:extLst>
          </p:cNvPr>
          <p:cNvSpPr>
            <a:spLocks noChangeAspect="1"/>
          </p:cNvSpPr>
          <p:nvPr/>
        </p:nvSpPr>
        <p:spPr>
          <a:xfrm>
            <a:off x="3763826" y="3208499"/>
            <a:ext cx="4670848" cy="200879"/>
          </a:xfrm>
          <a:prstGeom prst="rect">
            <a:avLst/>
          </a:prstGeom>
          <a:solidFill>
            <a:srgbClr val="FF8C00">
              <a:alpha val="5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4670E7-CC97-3A4D-3547-628DC5A21D41}"/>
              </a:ext>
            </a:extLst>
          </p:cNvPr>
          <p:cNvSpPr>
            <a:spLocks noChangeAspect="1"/>
          </p:cNvSpPr>
          <p:nvPr/>
        </p:nvSpPr>
        <p:spPr>
          <a:xfrm>
            <a:off x="3763825" y="3407658"/>
            <a:ext cx="4670848" cy="200879"/>
          </a:xfrm>
          <a:prstGeom prst="rect">
            <a:avLst/>
          </a:prstGeom>
          <a:solidFill>
            <a:srgbClr val="FF8C00">
              <a:alpha val="6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1712CB-5850-7735-3D91-CC176C8F31E0}"/>
              </a:ext>
            </a:extLst>
          </p:cNvPr>
          <p:cNvSpPr>
            <a:spLocks noChangeAspect="1"/>
          </p:cNvSpPr>
          <p:nvPr/>
        </p:nvSpPr>
        <p:spPr>
          <a:xfrm>
            <a:off x="3763826" y="3606817"/>
            <a:ext cx="4670848" cy="200879"/>
          </a:xfrm>
          <a:prstGeom prst="rect">
            <a:avLst/>
          </a:prstGeom>
          <a:solidFill>
            <a:srgbClr val="FF8C00">
              <a:alpha val="7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61880D-DD58-F151-30CB-EECB9D72AF1E}"/>
              </a:ext>
            </a:extLst>
          </p:cNvPr>
          <p:cNvSpPr>
            <a:spLocks noChangeAspect="1"/>
          </p:cNvSpPr>
          <p:nvPr/>
        </p:nvSpPr>
        <p:spPr>
          <a:xfrm>
            <a:off x="3763825" y="3805976"/>
            <a:ext cx="4670848" cy="200879"/>
          </a:xfrm>
          <a:prstGeom prst="rect">
            <a:avLst/>
          </a:prstGeom>
          <a:solidFill>
            <a:srgbClr val="FF8C00">
              <a:alpha val="8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5CB47-3E07-68F0-1DC6-A61562397C31}"/>
              </a:ext>
            </a:extLst>
          </p:cNvPr>
          <p:cNvSpPr>
            <a:spLocks noChangeAspect="1"/>
          </p:cNvSpPr>
          <p:nvPr/>
        </p:nvSpPr>
        <p:spPr>
          <a:xfrm>
            <a:off x="3763826" y="4005135"/>
            <a:ext cx="4670848" cy="200879"/>
          </a:xfrm>
          <a:prstGeom prst="rect">
            <a:avLst/>
          </a:prstGeom>
          <a:solidFill>
            <a:srgbClr val="FF8C00">
              <a:alpha val="9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AB420E-DE38-F2A7-6D37-F42A179F569B}"/>
              </a:ext>
            </a:extLst>
          </p:cNvPr>
          <p:cNvSpPr>
            <a:spLocks noChangeAspect="1"/>
          </p:cNvSpPr>
          <p:nvPr/>
        </p:nvSpPr>
        <p:spPr>
          <a:xfrm>
            <a:off x="3763825" y="4204294"/>
            <a:ext cx="4670848" cy="244174"/>
          </a:xfrm>
          <a:prstGeom prst="rect">
            <a:avLst/>
          </a:prstGeom>
          <a:solidFill>
            <a:srgbClr val="FF8C00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3F2D2F-BA6D-F61F-2C36-6D1BD6343F94}"/>
              </a:ext>
            </a:extLst>
          </p:cNvPr>
          <p:cNvSpPr>
            <a:spLocks noChangeAspect="1"/>
          </p:cNvSpPr>
          <p:nvPr/>
        </p:nvSpPr>
        <p:spPr>
          <a:xfrm>
            <a:off x="3763825" y="5390590"/>
            <a:ext cx="4670848" cy="200879"/>
          </a:xfrm>
          <a:prstGeom prst="rect">
            <a:avLst/>
          </a:prstGeom>
          <a:solidFill>
            <a:srgbClr val="FF1414">
              <a:alpha val="61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23" name="Flèche : demi-tour 22">
            <a:extLst>
              <a:ext uri="{FF2B5EF4-FFF2-40B4-BE49-F238E27FC236}">
                <a16:creationId xmlns:a16="http://schemas.microsoft.com/office/drawing/2014/main" id="{95471C27-57B4-C5EC-7ECD-FF8CCB8BDC0E}"/>
              </a:ext>
            </a:extLst>
          </p:cNvPr>
          <p:cNvSpPr/>
          <p:nvPr/>
        </p:nvSpPr>
        <p:spPr>
          <a:xfrm rot="-5400000">
            <a:off x="3002507" y="3013880"/>
            <a:ext cx="1194178" cy="193342"/>
          </a:xfrm>
          <a:prstGeom prst="utur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Flèche : demi-tour 23">
            <a:extLst>
              <a:ext uri="{FF2B5EF4-FFF2-40B4-BE49-F238E27FC236}">
                <a16:creationId xmlns:a16="http://schemas.microsoft.com/office/drawing/2014/main" id="{07E27103-3546-6FEE-4EE3-5D3256F80490}"/>
              </a:ext>
            </a:extLst>
          </p:cNvPr>
          <p:cNvSpPr/>
          <p:nvPr/>
        </p:nvSpPr>
        <p:spPr>
          <a:xfrm rot="-5400000">
            <a:off x="2376984" y="4515133"/>
            <a:ext cx="2024416" cy="204715"/>
          </a:xfrm>
          <a:prstGeom prst="utur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ZoneTexte 6">
            <a:extLst>
              <a:ext uri="{FF2B5EF4-FFF2-40B4-BE49-F238E27FC236}">
                <a16:creationId xmlns:a16="http://schemas.microsoft.com/office/drawing/2014/main" id="{803052C9-BF67-48C4-D1C4-1C538D8422FD}"/>
              </a:ext>
            </a:extLst>
          </p:cNvPr>
          <p:cNvSpPr txBox="1"/>
          <p:nvPr/>
        </p:nvSpPr>
        <p:spPr>
          <a:xfrm>
            <a:off x="2902392" y="2969850"/>
            <a:ext cx="592780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latin typeface="Century Schoolbook"/>
              </a:rPr>
              <a:t>XOR</a:t>
            </a:r>
            <a:endParaRPr lang="fr-FR"/>
          </a:p>
        </p:txBody>
      </p:sp>
      <p:sp>
        <p:nvSpPr>
          <p:cNvPr id="27" name="ZoneTexte 6">
            <a:extLst>
              <a:ext uri="{FF2B5EF4-FFF2-40B4-BE49-F238E27FC236}">
                <a16:creationId xmlns:a16="http://schemas.microsoft.com/office/drawing/2014/main" id="{F331F420-20AD-1E47-2058-D400DA540026}"/>
              </a:ext>
            </a:extLst>
          </p:cNvPr>
          <p:cNvSpPr txBox="1"/>
          <p:nvPr/>
        </p:nvSpPr>
        <p:spPr>
          <a:xfrm>
            <a:off x="2754540" y="4482476"/>
            <a:ext cx="592780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latin typeface="Century Schoolbook"/>
              </a:rPr>
              <a:t>AND</a:t>
            </a:r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AE9583E-0E86-278F-A157-4C32FA1952B7}"/>
              </a:ext>
            </a:extLst>
          </p:cNvPr>
          <p:cNvSpPr txBox="1"/>
          <p:nvPr/>
        </p:nvSpPr>
        <p:spPr>
          <a:xfrm>
            <a:off x="11862179" y="6494059"/>
            <a:ext cx="3298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>
                <a:solidFill>
                  <a:srgbClr val="A5A5A5"/>
                </a:solidFill>
                <a:latin typeface="Century Schoolbook"/>
                <a:ea typeface="Calibri"/>
                <a:cs typeface="Calibri"/>
              </a:rPr>
              <a:t>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89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6">
            <a:extLst>
              <a:ext uri="{FF2B5EF4-FFF2-40B4-BE49-F238E27FC236}">
                <a16:creationId xmlns:a16="http://schemas.microsoft.com/office/drawing/2014/main" id="{D44E6D91-0A54-EC26-0F67-AFDA7817FC7B}"/>
              </a:ext>
            </a:extLst>
          </p:cNvPr>
          <p:cNvSpPr txBox="1"/>
          <p:nvPr/>
        </p:nvSpPr>
        <p:spPr>
          <a:xfrm>
            <a:off x="2710296" y="692726"/>
            <a:ext cx="2485157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latin typeface="Century Schoolbook"/>
              </a:rPr>
              <a:t>L1 Cache, 4096-bit </a:t>
            </a:r>
            <a:r>
              <a:rPr lang="fr-FR" sz="1200" err="1">
                <a:latin typeface="Century Schoolbook"/>
              </a:rPr>
              <a:t>parallelism</a:t>
            </a:r>
            <a:endParaRPr lang="fr-FR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A8843-BCEC-C7FD-B125-A21711842A2B}"/>
              </a:ext>
            </a:extLst>
          </p:cNvPr>
          <p:cNvSpPr>
            <a:spLocks noChangeAspect="1"/>
          </p:cNvSpPr>
          <p:nvPr/>
        </p:nvSpPr>
        <p:spPr>
          <a:xfrm>
            <a:off x="3763827" y="2411864"/>
            <a:ext cx="4670848" cy="2036606"/>
          </a:xfrm>
          <a:prstGeom prst="rect">
            <a:avLst/>
          </a:prstGeom>
          <a:noFill/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ACE469-A246-13C6-28EE-8B133C89FB20}"/>
              </a:ext>
            </a:extLst>
          </p:cNvPr>
          <p:cNvSpPr>
            <a:spLocks noChangeAspect="1"/>
          </p:cNvSpPr>
          <p:nvPr/>
        </p:nvSpPr>
        <p:spPr>
          <a:xfrm>
            <a:off x="3763826" y="2411863"/>
            <a:ext cx="4670848" cy="200879"/>
          </a:xfrm>
          <a:prstGeom prst="rect">
            <a:avLst/>
          </a:prstGeom>
          <a:solidFill>
            <a:srgbClr val="FF8C00">
              <a:alpha val="1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754F2B-871F-0DDA-C9B1-48B73DF19EB1}"/>
              </a:ext>
            </a:extLst>
          </p:cNvPr>
          <p:cNvSpPr>
            <a:spLocks noChangeAspect="1"/>
          </p:cNvSpPr>
          <p:nvPr/>
        </p:nvSpPr>
        <p:spPr>
          <a:xfrm>
            <a:off x="3763825" y="2611022"/>
            <a:ext cx="4670848" cy="200879"/>
          </a:xfrm>
          <a:prstGeom prst="rect">
            <a:avLst/>
          </a:prstGeom>
          <a:solidFill>
            <a:srgbClr val="FF8C00">
              <a:alpha val="2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8935B6-DFEB-783C-C58A-5FEB11902014}"/>
              </a:ext>
            </a:extLst>
          </p:cNvPr>
          <p:cNvSpPr>
            <a:spLocks noChangeAspect="1"/>
          </p:cNvSpPr>
          <p:nvPr/>
        </p:nvSpPr>
        <p:spPr>
          <a:xfrm>
            <a:off x="3763826" y="2810181"/>
            <a:ext cx="4670848" cy="200879"/>
          </a:xfrm>
          <a:prstGeom prst="rect">
            <a:avLst/>
          </a:prstGeom>
          <a:solidFill>
            <a:srgbClr val="FF8C00">
              <a:alpha val="3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AA82E8-B43A-4788-D842-43224A2D0038}"/>
              </a:ext>
            </a:extLst>
          </p:cNvPr>
          <p:cNvSpPr>
            <a:spLocks noChangeAspect="1"/>
          </p:cNvSpPr>
          <p:nvPr/>
        </p:nvSpPr>
        <p:spPr>
          <a:xfrm>
            <a:off x="3763825" y="3009340"/>
            <a:ext cx="4670848" cy="200879"/>
          </a:xfrm>
          <a:prstGeom prst="rect">
            <a:avLst/>
          </a:prstGeom>
          <a:solidFill>
            <a:srgbClr val="FF8C00">
              <a:alpha val="4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92D893-F28D-74C0-34F4-BBA2DC117073}"/>
              </a:ext>
            </a:extLst>
          </p:cNvPr>
          <p:cNvSpPr>
            <a:spLocks noChangeAspect="1"/>
          </p:cNvSpPr>
          <p:nvPr/>
        </p:nvSpPr>
        <p:spPr>
          <a:xfrm>
            <a:off x="3763826" y="3208499"/>
            <a:ext cx="4670848" cy="200879"/>
          </a:xfrm>
          <a:prstGeom prst="rect">
            <a:avLst/>
          </a:prstGeom>
          <a:solidFill>
            <a:srgbClr val="FF8C00">
              <a:alpha val="5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194C10-1E9D-E7F3-DC0A-F6343531BE7A}"/>
              </a:ext>
            </a:extLst>
          </p:cNvPr>
          <p:cNvSpPr>
            <a:spLocks noChangeAspect="1"/>
          </p:cNvSpPr>
          <p:nvPr/>
        </p:nvSpPr>
        <p:spPr>
          <a:xfrm>
            <a:off x="3763825" y="3407658"/>
            <a:ext cx="4670848" cy="200879"/>
          </a:xfrm>
          <a:prstGeom prst="rect">
            <a:avLst/>
          </a:prstGeom>
          <a:solidFill>
            <a:srgbClr val="FF8C00">
              <a:alpha val="6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8E5F14-AD63-2AB1-54E7-2A1BF463D1A1}"/>
              </a:ext>
            </a:extLst>
          </p:cNvPr>
          <p:cNvSpPr>
            <a:spLocks noChangeAspect="1"/>
          </p:cNvSpPr>
          <p:nvPr/>
        </p:nvSpPr>
        <p:spPr>
          <a:xfrm>
            <a:off x="3763826" y="3606817"/>
            <a:ext cx="4670848" cy="200879"/>
          </a:xfrm>
          <a:prstGeom prst="rect">
            <a:avLst/>
          </a:prstGeom>
          <a:solidFill>
            <a:srgbClr val="FF8C00">
              <a:alpha val="7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415416-A6D5-B08D-25AA-103871592CE1}"/>
              </a:ext>
            </a:extLst>
          </p:cNvPr>
          <p:cNvSpPr>
            <a:spLocks noChangeAspect="1"/>
          </p:cNvSpPr>
          <p:nvPr/>
        </p:nvSpPr>
        <p:spPr>
          <a:xfrm>
            <a:off x="3763825" y="3805976"/>
            <a:ext cx="4670848" cy="200879"/>
          </a:xfrm>
          <a:prstGeom prst="rect">
            <a:avLst/>
          </a:prstGeom>
          <a:solidFill>
            <a:srgbClr val="FF8C00">
              <a:alpha val="8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2691524-C92C-3FDB-CBD9-CF93E62C8C65}"/>
              </a:ext>
            </a:extLst>
          </p:cNvPr>
          <p:cNvSpPr>
            <a:spLocks noChangeAspect="1"/>
          </p:cNvSpPr>
          <p:nvPr/>
        </p:nvSpPr>
        <p:spPr>
          <a:xfrm>
            <a:off x="3763826" y="4005135"/>
            <a:ext cx="4670848" cy="200879"/>
          </a:xfrm>
          <a:prstGeom prst="rect">
            <a:avLst/>
          </a:prstGeom>
          <a:solidFill>
            <a:srgbClr val="FF8C00">
              <a:alpha val="9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184B36-FE7A-6500-1ED3-155F1F9A5C9E}"/>
              </a:ext>
            </a:extLst>
          </p:cNvPr>
          <p:cNvSpPr>
            <a:spLocks noChangeAspect="1"/>
          </p:cNvSpPr>
          <p:nvPr/>
        </p:nvSpPr>
        <p:spPr>
          <a:xfrm>
            <a:off x="3763825" y="4204294"/>
            <a:ext cx="4670848" cy="244174"/>
          </a:xfrm>
          <a:prstGeom prst="rect">
            <a:avLst/>
          </a:prstGeom>
          <a:solidFill>
            <a:srgbClr val="FF8C00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DE0971-EEAF-2E81-9150-DBB716402593}"/>
              </a:ext>
            </a:extLst>
          </p:cNvPr>
          <p:cNvSpPr>
            <a:spLocks noChangeAspect="1"/>
          </p:cNvSpPr>
          <p:nvPr/>
        </p:nvSpPr>
        <p:spPr>
          <a:xfrm>
            <a:off x="3763825" y="5390590"/>
            <a:ext cx="4670848" cy="200879"/>
          </a:xfrm>
          <a:prstGeom prst="rect">
            <a:avLst/>
          </a:prstGeom>
          <a:solidFill>
            <a:srgbClr val="FF1414">
              <a:alpha val="61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83C33F-EAD4-1233-CD92-EB9EE74B6D60}"/>
              </a:ext>
            </a:extLst>
          </p:cNvPr>
          <p:cNvSpPr/>
          <p:nvPr/>
        </p:nvSpPr>
        <p:spPr>
          <a:xfrm>
            <a:off x="1009711" y="972460"/>
            <a:ext cx="5488851" cy="60404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80BA024-841A-0EAD-2DCB-F159710A36F8}"/>
              </a:ext>
            </a:extLst>
          </p:cNvPr>
          <p:cNvSpPr txBox="1"/>
          <p:nvPr/>
        </p:nvSpPr>
        <p:spPr>
          <a:xfrm>
            <a:off x="11862179" y="6494059"/>
            <a:ext cx="3298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>
                <a:solidFill>
                  <a:srgbClr val="A5A5A5"/>
                </a:solidFill>
                <a:latin typeface="Century Schoolbook"/>
                <a:ea typeface="Calibri"/>
                <a:cs typeface="Calibri"/>
              </a:rPr>
              <a:t>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483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ACE469-A246-13C6-28EE-8B133C89FB20}"/>
              </a:ext>
            </a:extLst>
          </p:cNvPr>
          <p:cNvSpPr>
            <a:spLocks noChangeAspect="1"/>
          </p:cNvSpPr>
          <p:nvPr/>
        </p:nvSpPr>
        <p:spPr>
          <a:xfrm>
            <a:off x="1011101" y="973588"/>
            <a:ext cx="4670848" cy="200879"/>
          </a:xfrm>
          <a:prstGeom prst="rect">
            <a:avLst/>
          </a:prstGeom>
          <a:solidFill>
            <a:srgbClr val="FF8C00">
              <a:alpha val="1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B7B560-DDCE-A603-341F-49DFD3C52DC9}"/>
              </a:ext>
            </a:extLst>
          </p:cNvPr>
          <p:cNvSpPr/>
          <p:nvPr/>
        </p:nvSpPr>
        <p:spPr>
          <a:xfrm>
            <a:off x="1009711" y="972460"/>
            <a:ext cx="5488851" cy="60404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5" name="ZoneTexte 6">
            <a:extLst>
              <a:ext uri="{FF2B5EF4-FFF2-40B4-BE49-F238E27FC236}">
                <a16:creationId xmlns:a16="http://schemas.microsoft.com/office/drawing/2014/main" id="{D44E6D91-0A54-EC26-0F67-AFDA7817FC7B}"/>
              </a:ext>
            </a:extLst>
          </p:cNvPr>
          <p:cNvSpPr txBox="1"/>
          <p:nvPr/>
        </p:nvSpPr>
        <p:spPr>
          <a:xfrm>
            <a:off x="2710296" y="692726"/>
            <a:ext cx="2485157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latin typeface="Century Schoolbook"/>
              </a:rPr>
              <a:t>L1 Cache, 4096-bit </a:t>
            </a:r>
            <a:r>
              <a:rPr lang="fr-FR" sz="1200" err="1">
                <a:latin typeface="Century Schoolbook"/>
              </a:rPr>
              <a:t>parallelism</a:t>
            </a:r>
            <a:endParaRPr lang="fr-FR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754F2B-871F-0DDA-C9B1-48B73DF19EB1}"/>
              </a:ext>
            </a:extLst>
          </p:cNvPr>
          <p:cNvSpPr>
            <a:spLocks/>
          </p:cNvSpPr>
          <p:nvPr/>
        </p:nvSpPr>
        <p:spPr>
          <a:xfrm>
            <a:off x="5678350" y="972722"/>
            <a:ext cx="813223" cy="200879"/>
          </a:xfrm>
          <a:prstGeom prst="rect">
            <a:avLst/>
          </a:prstGeom>
          <a:solidFill>
            <a:srgbClr val="FF8C00">
              <a:alpha val="2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8935B6-DFEB-783C-C58A-5FEB11902014}"/>
              </a:ext>
            </a:extLst>
          </p:cNvPr>
          <p:cNvSpPr>
            <a:spLocks/>
          </p:cNvSpPr>
          <p:nvPr/>
        </p:nvSpPr>
        <p:spPr>
          <a:xfrm>
            <a:off x="4868726" y="1171881"/>
            <a:ext cx="1622848" cy="200879"/>
          </a:xfrm>
          <a:prstGeom prst="rect">
            <a:avLst/>
          </a:prstGeom>
          <a:solidFill>
            <a:srgbClr val="FF8C00">
              <a:alpha val="3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AA82E8-B43A-4788-D842-43224A2D0038}"/>
              </a:ext>
            </a:extLst>
          </p:cNvPr>
          <p:cNvSpPr>
            <a:spLocks/>
          </p:cNvSpPr>
          <p:nvPr/>
        </p:nvSpPr>
        <p:spPr>
          <a:xfrm>
            <a:off x="4011475" y="1380565"/>
            <a:ext cx="2480098" cy="200879"/>
          </a:xfrm>
          <a:prstGeom prst="rect">
            <a:avLst/>
          </a:prstGeom>
          <a:solidFill>
            <a:srgbClr val="FF8C00">
              <a:alpha val="4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92D893-F28D-74C0-34F4-BBA2DC117073}"/>
              </a:ext>
            </a:extLst>
          </p:cNvPr>
          <p:cNvSpPr>
            <a:spLocks/>
          </p:cNvSpPr>
          <p:nvPr/>
        </p:nvSpPr>
        <p:spPr>
          <a:xfrm>
            <a:off x="1011101" y="1579724"/>
            <a:ext cx="2241973" cy="200879"/>
          </a:xfrm>
          <a:prstGeom prst="rect">
            <a:avLst/>
          </a:prstGeom>
          <a:solidFill>
            <a:srgbClr val="FF8C00">
              <a:alpha val="5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194C10-1E9D-E7F3-DC0A-F6343531BE7A}"/>
              </a:ext>
            </a:extLst>
          </p:cNvPr>
          <p:cNvSpPr>
            <a:spLocks/>
          </p:cNvSpPr>
          <p:nvPr/>
        </p:nvSpPr>
        <p:spPr>
          <a:xfrm>
            <a:off x="3259000" y="1578858"/>
            <a:ext cx="3232573" cy="200879"/>
          </a:xfrm>
          <a:prstGeom prst="rect">
            <a:avLst/>
          </a:prstGeom>
          <a:solidFill>
            <a:srgbClr val="FF8C00">
              <a:alpha val="6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8E5F14-AD63-2AB1-54E7-2A1BF463D1A1}"/>
              </a:ext>
            </a:extLst>
          </p:cNvPr>
          <p:cNvSpPr>
            <a:spLocks/>
          </p:cNvSpPr>
          <p:nvPr/>
        </p:nvSpPr>
        <p:spPr>
          <a:xfrm>
            <a:off x="2506526" y="1778017"/>
            <a:ext cx="3985048" cy="200879"/>
          </a:xfrm>
          <a:prstGeom prst="rect">
            <a:avLst/>
          </a:prstGeom>
          <a:solidFill>
            <a:srgbClr val="FF8C00">
              <a:alpha val="7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2691524-C92C-3FDB-CBD9-CF93E62C8C65}"/>
              </a:ext>
            </a:extLst>
          </p:cNvPr>
          <p:cNvSpPr>
            <a:spLocks/>
          </p:cNvSpPr>
          <p:nvPr/>
        </p:nvSpPr>
        <p:spPr>
          <a:xfrm>
            <a:off x="1020394" y="2176335"/>
            <a:ext cx="4670848" cy="200879"/>
          </a:xfrm>
          <a:prstGeom prst="rect">
            <a:avLst/>
          </a:prstGeom>
          <a:solidFill>
            <a:srgbClr val="FF8C00">
              <a:alpha val="9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184B36-FE7A-6500-1ED3-155F1F9A5C9E}"/>
              </a:ext>
            </a:extLst>
          </p:cNvPr>
          <p:cNvSpPr>
            <a:spLocks/>
          </p:cNvSpPr>
          <p:nvPr/>
        </p:nvSpPr>
        <p:spPr>
          <a:xfrm>
            <a:off x="1011100" y="2375726"/>
            <a:ext cx="3861223" cy="196549"/>
          </a:xfrm>
          <a:prstGeom prst="rect">
            <a:avLst/>
          </a:prstGeom>
          <a:solidFill>
            <a:srgbClr val="FF8C00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DE0971-EEAF-2E81-9150-DBB716402593}"/>
              </a:ext>
            </a:extLst>
          </p:cNvPr>
          <p:cNvSpPr>
            <a:spLocks noChangeAspect="1"/>
          </p:cNvSpPr>
          <p:nvPr/>
        </p:nvSpPr>
        <p:spPr>
          <a:xfrm>
            <a:off x="3763825" y="5390590"/>
            <a:ext cx="4670848" cy="200879"/>
          </a:xfrm>
          <a:prstGeom prst="rect">
            <a:avLst/>
          </a:prstGeom>
          <a:solidFill>
            <a:srgbClr val="FF1414">
              <a:alpha val="61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D6D17DD-A60F-09E2-F523-8F0DE5BCF412}"/>
              </a:ext>
            </a:extLst>
          </p:cNvPr>
          <p:cNvSpPr>
            <a:spLocks/>
          </p:cNvSpPr>
          <p:nvPr/>
        </p:nvSpPr>
        <p:spPr>
          <a:xfrm>
            <a:off x="1011099" y="1172746"/>
            <a:ext cx="3851698" cy="200879"/>
          </a:xfrm>
          <a:prstGeom prst="rect">
            <a:avLst/>
          </a:prstGeom>
          <a:solidFill>
            <a:srgbClr val="FF8C00">
              <a:alpha val="2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22D1204-B9F8-0923-16A2-B4185C840F8B}"/>
              </a:ext>
            </a:extLst>
          </p:cNvPr>
          <p:cNvSpPr>
            <a:spLocks/>
          </p:cNvSpPr>
          <p:nvPr/>
        </p:nvSpPr>
        <p:spPr>
          <a:xfrm>
            <a:off x="1011101" y="1371906"/>
            <a:ext cx="2994448" cy="210404"/>
          </a:xfrm>
          <a:prstGeom prst="rect">
            <a:avLst/>
          </a:prstGeom>
          <a:solidFill>
            <a:srgbClr val="FF8C00">
              <a:alpha val="3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D95FA66-3426-32AB-0AE6-BE83AC2CF87E}"/>
              </a:ext>
            </a:extLst>
          </p:cNvPr>
          <p:cNvSpPr>
            <a:spLocks/>
          </p:cNvSpPr>
          <p:nvPr/>
        </p:nvSpPr>
        <p:spPr>
          <a:xfrm>
            <a:off x="1011099" y="1778882"/>
            <a:ext cx="1499023" cy="200879"/>
          </a:xfrm>
          <a:prstGeom prst="rect">
            <a:avLst/>
          </a:prstGeom>
          <a:solidFill>
            <a:srgbClr val="FF8C00">
              <a:alpha val="6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2C12E75-8DDA-E371-E836-644971AD7050}"/>
              </a:ext>
            </a:extLst>
          </p:cNvPr>
          <p:cNvSpPr>
            <a:spLocks/>
          </p:cNvSpPr>
          <p:nvPr/>
        </p:nvSpPr>
        <p:spPr>
          <a:xfrm>
            <a:off x="1011101" y="1978041"/>
            <a:ext cx="746548" cy="200879"/>
          </a:xfrm>
          <a:prstGeom prst="rect">
            <a:avLst/>
          </a:prstGeom>
          <a:solidFill>
            <a:srgbClr val="FF8C00">
              <a:alpha val="7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C46624F-4AC4-E154-E433-944EA77281FF}"/>
              </a:ext>
            </a:extLst>
          </p:cNvPr>
          <p:cNvSpPr>
            <a:spLocks/>
          </p:cNvSpPr>
          <p:nvPr/>
        </p:nvSpPr>
        <p:spPr>
          <a:xfrm>
            <a:off x="1763574" y="1977175"/>
            <a:ext cx="4727998" cy="200879"/>
          </a:xfrm>
          <a:prstGeom prst="rect">
            <a:avLst/>
          </a:prstGeom>
          <a:solidFill>
            <a:srgbClr val="FF8C00">
              <a:alpha val="8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3C2D92E-5E16-CA81-8957-FD96E82A1E5C}"/>
              </a:ext>
            </a:extLst>
          </p:cNvPr>
          <p:cNvSpPr>
            <a:spLocks/>
          </p:cNvSpPr>
          <p:nvPr/>
        </p:nvSpPr>
        <p:spPr>
          <a:xfrm>
            <a:off x="5678581" y="2175701"/>
            <a:ext cx="812990" cy="205841"/>
          </a:xfrm>
          <a:prstGeom prst="rect">
            <a:avLst/>
          </a:prstGeom>
          <a:solidFill>
            <a:srgbClr val="FF8C00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1F23165-339E-5C7B-CEA0-381C4100EE77}"/>
              </a:ext>
            </a:extLst>
          </p:cNvPr>
          <p:cNvSpPr txBox="1"/>
          <p:nvPr/>
        </p:nvSpPr>
        <p:spPr>
          <a:xfrm>
            <a:off x="11862179" y="6494059"/>
            <a:ext cx="3298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>
                <a:solidFill>
                  <a:srgbClr val="A5A5A5"/>
                </a:solidFill>
                <a:latin typeface="Century Schoolbook"/>
                <a:ea typeface="Calibri"/>
                <a:cs typeface="Calibri"/>
              </a:rPr>
              <a:t>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4340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D0FE95-5760-46E3-8720-AE9FE30E3573}"/>
              </a:ext>
            </a:extLst>
          </p:cNvPr>
          <p:cNvSpPr>
            <a:spLocks noChangeAspect="1"/>
          </p:cNvSpPr>
          <p:nvPr/>
        </p:nvSpPr>
        <p:spPr>
          <a:xfrm>
            <a:off x="3763827" y="2411864"/>
            <a:ext cx="4670848" cy="2036606"/>
          </a:xfrm>
          <a:prstGeom prst="rect">
            <a:avLst/>
          </a:prstGeom>
          <a:noFill/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581373-81F8-C461-E2E2-70A2A1C07723}"/>
              </a:ext>
            </a:extLst>
          </p:cNvPr>
          <p:cNvSpPr>
            <a:spLocks noChangeAspect="1"/>
          </p:cNvSpPr>
          <p:nvPr/>
        </p:nvSpPr>
        <p:spPr>
          <a:xfrm>
            <a:off x="3763826" y="2411863"/>
            <a:ext cx="4670848" cy="200879"/>
          </a:xfrm>
          <a:prstGeom prst="rect">
            <a:avLst/>
          </a:prstGeom>
          <a:solidFill>
            <a:srgbClr val="FF8C00">
              <a:alpha val="1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AB5716-C9C2-748D-D57A-B7BBF61E10BB}"/>
              </a:ext>
            </a:extLst>
          </p:cNvPr>
          <p:cNvSpPr>
            <a:spLocks noChangeAspect="1"/>
          </p:cNvSpPr>
          <p:nvPr/>
        </p:nvSpPr>
        <p:spPr>
          <a:xfrm>
            <a:off x="3763825" y="2611022"/>
            <a:ext cx="4670848" cy="200879"/>
          </a:xfrm>
          <a:prstGeom prst="rect">
            <a:avLst/>
          </a:prstGeom>
          <a:solidFill>
            <a:srgbClr val="FF8C00">
              <a:alpha val="2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6E02FD-E6DA-74B4-72AA-B381464162B0}"/>
              </a:ext>
            </a:extLst>
          </p:cNvPr>
          <p:cNvSpPr>
            <a:spLocks noChangeAspect="1"/>
          </p:cNvSpPr>
          <p:nvPr/>
        </p:nvSpPr>
        <p:spPr>
          <a:xfrm>
            <a:off x="3763826" y="2810181"/>
            <a:ext cx="4670848" cy="200879"/>
          </a:xfrm>
          <a:prstGeom prst="rect">
            <a:avLst/>
          </a:prstGeom>
          <a:solidFill>
            <a:srgbClr val="FF8C00">
              <a:alpha val="3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BDEE37-BF9C-44F4-BC0A-62A03A02ED50}"/>
              </a:ext>
            </a:extLst>
          </p:cNvPr>
          <p:cNvSpPr>
            <a:spLocks noChangeAspect="1"/>
          </p:cNvSpPr>
          <p:nvPr/>
        </p:nvSpPr>
        <p:spPr>
          <a:xfrm>
            <a:off x="3763825" y="3009340"/>
            <a:ext cx="4670848" cy="200879"/>
          </a:xfrm>
          <a:prstGeom prst="rect">
            <a:avLst/>
          </a:prstGeom>
          <a:solidFill>
            <a:srgbClr val="FF8C00">
              <a:alpha val="4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B26F22-1F0B-EDB5-F7FA-3A2BAEBFDE4E}"/>
              </a:ext>
            </a:extLst>
          </p:cNvPr>
          <p:cNvSpPr>
            <a:spLocks noChangeAspect="1"/>
          </p:cNvSpPr>
          <p:nvPr/>
        </p:nvSpPr>
        <p:spPr>
          <a:xfrm>
            <a:off x="3763826" y="3208499"/>
            <a:ext cx="4670848" cy="200879"/>
          </a:xfrm>
          <a:prstGeom prst="rect">
            <a:avLst/>
          </a:prstGeom>
          <a:solidFill>
            <a:srgbClr val="FF8C00">
              <a:alpha val="5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4670E7-CC97-3A4D-3547-628DC5A21D41}"/>
              </a:ext>
            </a:extLst>
          </p:cNvPr>
          <p:cNvSpPr>
            <a:spLocks noChangeAspect="1"/>
          </p:cNvSpPr>
          <p:nvPr/>
        </p:nvSpPr>
        <p:spPr>
          <a:xfrm>
            <a:off x="3763825" y="3407658"/>
            <a:ext cx="4670848" cy="200879"/>
          </a:xfrm>
          <a:prstGeom prst="rect">
            <a:avLst/>
          </a:prstGeom>
          <a:solidFill>
            <a:srgbClr val="FF8C00">
              <a:alpha val="6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1712CB-5850-7735-3D91-CC176C8F31E0}"/>
              </a:ext>
            </a:extLst>
          </p:cNvPr>
          <p:cNvSpPr>
            <a:spLocks noChangeAspect="1"/>
          </p:cNvSpPr>
          <p:nvPr/>
        </p:nvSpPr>
        <p:spPr>
          <a:xfrm>
            <a:off x="3763826" y="3606817"/>
            <a:ext cx="4670848" cy="200879"/>
          </a:xfrm>
          <a:prstGeom prst="rect">
            <a:avLst/>
          </a:prstGeom>
          <a:solidFill>
            <a:srgbClr val="FF8C00">
              <a:alpha val="7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61880D-DD58-F151-30CB-EECB9D72AF1E}"/>
              </a:ext>
            </a:extLst>
          </p:cNvPr>
          <p:cNvSpPr>
            <a:spLocks noChangeAspect="1"/>
          </p:cNvSpPr>
          <p:nvPr/>
        </p:nvSpPr>
        <p:spPr>
          <a:xfrm>
            <a:off x="3763825" y="3805976"/>
            <a:ext cx="4670848" cy="200879"/>
          </a:xfrm>
          <a:prstGeom prst="rect">
            <a:avLst/>
          </a:prstGeom>
          <a:solidFill>
            <a:srgbClr val="FF8C00">
              <a:alpha val="8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5CB47-3E07-68F0-1DC6-A61562397C31}"/>
              </a:ext>
            </a:extLst>
          </p:cNvPr>
          <p:cNvSpPr>
            <a:spLocks noChangeAspect="1"/>
          </p:cNvSpPr>
          <p:nvPr/>
        </p:nvSpPr>
        <p:spPr>
          <a:xfrm>
            <a:off x="3763826" y="4005135"/>
            <a:ext cx="4670848" cy="200879"/>
          </a:xfrm>
          <a:prstGeom prst="rect">
            <a:avLst/>
          </a:prstGeom>
          <a:solidFill>
            <a:srgbClr val="FF8C00">
              <a:alpha val="9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AB420E-DE38-F2A7-6D37-F42A179F569B}"/>
              </a:ext>
            </a:extLst>
          </p:cNvPr>
          <p:cNvSpPr>
            <a:spLocks noChangeAspect="1"/>
          </p:cNvSpPr>
          <p:nvPr/>
        </p:nvSpPr>
        <p:spPr>
          <a:xfrm>
            <a:off x="3763825" y="4204294"/>
            <a:ext cx="4670848" cy="244174"/>
          </a:xfrm>
          <a:prstGeom prst="rect">
            <a:avLst/>
          </a:prstGeom>
          <a:solidFill>
            <a:srgbClr val="FF8C00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3F2D2F-BA6D-F61F-2C36-6D1BD6343F94}"/>
              </a:ext>
            </a:extLst>
          </p:cNvPr>
          <p:cNvSpPr>
            <a:spLocks noChangeAspect="1"/>
          </p:cNvSpPr>
          <p:nvPr/>
        </p:nvSpPr>
        <p:spPr>
          <a:xfrm>
            <a:off x="3763825" y="5390590"/>
            <a:ext cx="4670848" cy="200879"/>
          </a:xfrm>
          <a:prstGeom prst="rect">
            <a:avLst/>
          </a:prstGeom>
          <a:solidFill>
            <a:srgbClr val="FF1414">
              <a:alpha val="61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853122-DFD7-CBBF-FFDA-22CA14673DE6}"/>
              </a:ext>
            </a:extLst>
          </p:cNvPr>
          <p:cNvSpPr>
            <a:spLocks/>
          </p:cNvSpPr>
          <p:nvPr/>
        </p:nvSpPr>
        <p:spPr>
          <a:xfrm>
            <a:off x="8431076" y="2411862"/>
            <a:ext cx="834870" cy="20366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20" name="ZoneTexte 6">
            <a:extLst>
              <a:ext uri="{FF2B5EF4-FFF2-40B4-BE49-F238E27FC236}">
                <a16:creationId xmlns:a16="http://schemas.microsoft.com/office/drawing/2014/main" id="{8B0DA009-08C5-F4CD-218F-0B45DCE5F1A8}"/>
              </a:ext>
            </a:extLst>
          </p:cNvPr>
          <p:cNvSpPr txBox="1"/>
          <p:nvPr/>
        </p:nvSpPr>
        <p:spPr>
          <a:xfrm>
            <a:off x="2710296" y="692726"/>
            <a:ext cx="2485157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latin typeface="Century Schoolbook"/>
              </a:rPr>
              <a:t>L1 Cache, 4096-bit </a:t>
            </a:r>
            <a:r>
              <a:rPr lang="fr-FR" sz="1200" err="1">
                <a:latin typeface="Century Schoolbook"/>
              </a:rPr>
              <a:t>parallelism</a:t>
            </a:r>
            <a:endParaRPr lang="fr-FR" err="1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469B45-436E-EB4B-BFBF-02F8BEA45BFA}"/>
              </a:ext>
            </a:extLst>
          </p:cNvPr>
          <p:cNvSpPr/>
          <p:nvPr/>
        </p:nvSpPr>
        <p:spPr>
          <a:xfrm>
            <a:off x="1009711" y="972460"/>
            <a:ext cx="5488851" cy="60404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2823FAF-A528-C449-EA87-FAA34AE763F9}"/>
              </a:ext>
            </a:extLst>
          </p:cNvPr>
          <p:cNvSpPr txBox="1"/>
          <p:nvPr/>
        </p:nvSpPr>
        <p:spPr>
          <a:xfrm>
            <a:off x="11862179" y="6494059"/>
            <a:ext cx="3298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>
                <a:solidFill>
                  <a:srgbClr val="A5A5A5"/>
                </a:solidFill>
                <a:latin typeface="Century Schoolbook"/>
                <a:ea typeface="Calibri"/>
                <a:cs typeface="Calibri"/>
              </a:rPr>
              <a:t>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3608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D0FE95-5760-46E3-8720-AE9FE30E3573}"/>
              </a:ext>
            </a:extLst>
          </p:cNvPr>
          <p:cNvSpPr>
            <a:spLocks noChangeAspect="1"/>
          </p:cNvSpPr>
          <p:nvPr/>
        </p:nvSpPr>
        <p:spPr>
          <a:xfrm>
            <a:off x="1011102" y="973589"/>
            <a:ext cx="4670848" cy="2036606"/>
          </a:xfrm>
          <a:prstGeom prst="rect">
            <a:avLst/>
          </a:prstGeom>
          <a:noFill/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581373-81F8-C461-E2E2-70A2A1C07723}"/>
              </a:ext>
            </a:extLst>
          </p:cNvPr>
          <p:cNvSpPr>
            <a:spLocks noChangeAspect="1"/>
          </p:cNvSpPr>
          <p:nvPr/>
        </p:nvSpPr>
        <p:spPr>
          <a:xfrm>
            <a:off x="1011101" y="973588"/>
            <a:ext cx="4670848" cy="200879"/>
          </a:xfrm>
          <a:prstGeom prst="rect">
            <a:avLst/>
          </a:prstGeom>
          <a:solidFill>
            <a:srgbClr val="FF8C00">
              <a:alpha val="1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AB5716-C9C2-748D-D57A-B7BBF61E10BB}"/>
              </a:ext>
            </a:extLst>
          </p:cNvPr>
          <p:cNvSpPr>
            <a:spLocks noChangeAspect="1"/>
          </p:cNvSpPr>
          <p:nvPr/>
        </p:nvSpPr>
        <p:spPr>
          <a:xfrm>
            <a:off x="1011100" y="1172747"/>
            <a:ext cx="4670848" cy="200879"/>
          </a:xfrm>
          <a:prstGeom prst="rect">
            <a:avLst/>
          </a:prstGeom>
          <a:solidFill>
            <a:srgbClr val="FF8C00">
              <a:alpha val="2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6E02FD-E6DA-74B4-72AA-B381464162B0}"/>
              </a:ext>
            </a:extLst>
          </p:cNvPr>
          <p:cNvSpPr>
            <a:spLocks noChangeAspect="1"/>
          </p:cNvSpPr>
          <p:nvPr/>
        </p:nvSpPr>
        <p:spPr>
          <a:xfrm>
            <a:off x="1011101" y="1371906"/>
            <a:ext cx="4670848" cy="200879"/>
          </a:xfrm>
          <a:prstGeom prst="rect">
            <a:avLst/>
          </a:prstGeom>
          <a:solidFill>
            <a:srgbClr val="FF8C00">
              <a:alpha val="3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BDEE37-BF9C-44F4-BC0A-62A03A02ED50}"/>
              </a:ext>
            </a:extLst>
          </p:cNvPr>
          <p:cNvSpPr>
            <a:spLocks noChangeAspect="1"/>
          </p:cNvSpPr>
          <p:nvPr/>
        </p:nvSpPr>
        <p:spPr>
          <a:xfrm>
            <a:off x="1011100" y="1571065"/>
            <a:ext cx="4670848" cy="200879"/>
          </a:xfrm>
          <a:prstGeom prst="rect">
            <a:avLst/>
          </a:prstGeom>
          <a:solidFill>
            <a:srgbClr val="FF8C00">
              <a:alpha val="4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B26F22-1F0B-EDB5-F7FA-3A2BAEBFDE4E}"/>
              </a:ext>
            </a:extLst>
          </p:cNvPr>
          <p:cNvSpPr>
            <a:spLocks noChangeAspect="1"/>
          </p:cNvSpPr>
          <p:nvPr/>
        </p:nvSpPr>
        <p:spPr>
          <a:xfrm>
            <a:off x="1011101" y="1770224"/>
            <a:ext cx="4670848" cy="200879"/>
          </a:xfrm>
          <a:prstGeom prst="rect">
            <a:avLst/>
          </a:prstGeom>
          <a:solidFill>
            <a:srgbClr val="FF8C00">
              <a:alpha val="5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4670E7-CC97-3A4D-3547-628DC5A21D41}"/>
              </a:ext>
            </a:extLst>
          </p:cNvPr>
          <p:cNvSpPr>
            <a:spLocks noChangeAspect="1"/>
          </p:cNvSpPr>
          <p:nvPr/>
        </p:nvSpPr>
        <p:spPr>
          <a:xfrm>
            <a:off x="1011100" y="1969383"/>
            <a:ext cx="4670848" cy="200879"/>
          </a:xfrm>
          <a:prstGeom prst="rect">
            <a:avLst/>
          </a:prstGeom>
          <a:solidFill>
            <a:srgbClr val="FF8C00">
              <a:alpha val="6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1712CB-5850-7735-3D91-CC176C8F31E0}"/>
              </a:ext>
            </a:extLst>
          </p:cNvPr>
          <p:cNvSpPr>
            <a:spLocks noChangeAspect="1"/>
          </p:cNvSpPr>
          <p:nvPr/>
        </p:nvSpPr>
        <p:spPr>
          <a:xfrm>
            <a:off x="1011101" y="2168542"/>
            <a:ext cx="4670848" cy="200879"/>
          </a:xfrm>
          <a:prstGeom prst="rect">
            <a:avLst/>
          </a:prstGeom>
          <a:solidFill>
            <a:srgbClr val="FF8C00">
              <a:alpha val="7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61880D-DD58-F151-30CB-EECB9D72AF1E}"/>
              </a:ext>
            </a:extLst>
          </p:cNvPr>
          <p:cNvSpPr>
            <a:spLocks noChangeAspect="1"/>
          </p:cNvSpPr>
          <p:nvPr/>
        </p:nvSpPr>
        <p:spPr>
          <a:xfrm>
            <a:off x="1011100" y="2367701"/>
            <a:ext cx="4670848" cy="200879"/>
          </a:xfrm>
          <a:prstGeom prst="rect">
            <a:avLst/>
          </a:prstGeom>
          <a:solidFill>
            <a:srgbClr val="FF8C00">
              <a:alpha val="8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5CB47-3E07-68F0-1DC6-A61562397C31}"/>
              </a:ext>
            </a:extLst>
          </p:cNvPr>
          <p:cNvSpPr>
            <a:spLocks noChangeAspect="1"/>
          </p:cNvSpPr>
          <p:nvPr/>
        </p:nvSpPr>
        <p:spPr>
          <a:xfrm>
            <a:off x="1011101" y="2566860"/>
            <a:ext cx="4670848" cy="200879"/>
          </a:xfrm>
          <a:prstGeom prst="rect">
            <a:avLst/>
          </a:prstGeom>
          <a:solidFill>
            <a:srgbClr val="FF8C00">
              <a:alpha val="9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AB420E-DE38-F2A7-6D37-F42A179F569B}"/>
              </a:ext>
            </a:extLst>
          </p:cNvPr>
          <p:cNvSpPr>
            <a:spLocks noChangeAspect="1"/>
          </p:cNvSpPr>
          <p:nvPr/>
        </p:nvSpPr>
        <p:spPr>
          <a:xfrm>
            <a:off x="1011100" y="2766019"/>
            <a:ext cx="4670848" cy="244174"/>
          </a:xfrm>
          <a:prstGeom prst="rect">
            <a:avLst/>
          </a:prstGeom>
          <a:solidFill>
            <a:srgbClr val="FF8C00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3F2D2F-BA6D-F61F-2C36-6D1BD6343F94}"/>
              </a:ext>
            </a:extLst>
          </p:cNvPr>
          <p:cNvSpPr>
            <a:spLocks noChangeAspect="1"/>
          </p:cNvSpPr>
          <p:nvPr/>
        </p:nvSpPr>
        <p:spPr>
          <a:xfrm>
            <a:off x="3763825" y="5390590"/>
            <a:ext cx="4670848" cy="200879"/>
          </a:xfrm>
          <a:prstGeom prst="rect">
            <a:avLst/>
          </a:prstGeom>
          <a:solidFill>
            <a:srgbClr val="FF1414">
              <a:alpha val="61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853122-DFD7-CBBF-FFDA-22CA14673DE6}"/>
              </a:ext>
            </a:extLst>
          </p:cNvPr>
          <p:cNvSpPr>
            <a:spLocks/>
          </p:cNvSpPr>
          <p:nvPr/>
        </p:nvSpPr>
        <p:spPr>
          <a:xfrm>
            <a:off x="5678351" y="973587"/>
            <a:ext cx="834870" cy="20366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20" name="ZoneTexte 6">
            <a:extLst>
              <a:ext uri="{FF2B5EF4-FFF2-40B4-BE49-F238E27FC236}">
                <a16:creationId xmlns:a16="http://schemas.microsoft.com/office/drawing/2014/main" id="{8B0DA009-08C5-F4CD-218F-0B45DCE5F1A8}"/>
              </a:ext>
            </a:extLst>
          </p:cNvPr>
          <p:cNvSpPr txBox="1"/>
          <p:nvPr/>
        </p:nvSpPr>
        <p:spPr>
          <a:xfrm>
            <a:off x="2710296" y="692726"/>
            <a:ext cx="2485157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latin typeface="Century Schoolbook"/>
              </a:rPr>
              <a:t>L1 Cache, 4096-bit </a:t>
            </a:r>
            <a:r>
              <a:rPr lang="fr-FR" sz="1200" err="1">
                <a:latin typeface="Century Schoolbook"/>
              </a:rPr>
              <a:t>parallelism</a:t>
            </a:r>
            <a:endParaRPr lang="fr-FR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D6D7C6-5CA8-0F7F-DC58-B81BBEAE04DD}"/>
              </a:ext>
            </a:extLst>
          </p:cNvPr>
          <p:cNvSpPr/>
          <p:nvPr/>
        </p:nvSpPr>
        <p:spPr>
          <a:xfrm>
            <a:off x="1009711" y="972460"/>
            <a:ext cx="5488851" cy="60404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FA2B525-3A3F-269F-7B2F-C7C53C0A80CD}"/>
              </a:ext>
            </a:extLst>
          </p:cNvPr>
          <p:cNvSpPr txBox="1"/>
          <p:nvPr/>
        </p:nvSpPr>
        <p:spPr>
          <a:xfrm>
            <a:off x="11862179" y="6494059"/>
            <a:ext cx="3298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>
                <a:solidFill>
                  <a:srgbClr val="A5A5A5"/>
                </a:solidFill>
                <a:latin typeface="Century Schoolbook"/>
                <a:ea typeface="Calibri"/>
                <a:cs typeface="Calibri"/>
              </a:rPr>
              <a:t>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6033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A581373-81F8-C461-E2E2-70A2A1C07723}"/>
              </a:ext>
            </a:extLst>
          </p:cNvPr>
          <p:cNvSpPr>
            <a:spLocks noChangeAspect="1"/>
          </p:cNvSpPr>
          <p:nvPr/>
        </p:nvSpPr>
        <p:spPr>
          <a:xfrm>
            <a:off x="3763826" y="2411863"/>
            <a:ext cx="4670848" cy="200879"/>
          </a:xfrm>
          <a:prstGeom prst="rect">
            <a:avLst/>
          </a:prstGeom>
          <a:solidFill>
            <a:srgbClr val="FF8C00">
              <a:alpha val="1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AB5716-C9C2-748D-D57A-B7BBF61E10BB}"/>
              </a:ext>
            </a:extLst>
          </p:cNvPr>
          <p:cNvSpPr>
            <a:spLocks noChangeAspect="1"/>
          </p:cNvSpPr>
          <p:nvPr/>
        </p:nvSpPr>
        <p:spPr>
          <a:xfrm>
            <a:off x="3763825" y="2611022"/>
            <a:ext cx="4670848" cy="200879"/>
          </a:xfrm>
          <a:prstGeom prst="rect">
            <a:avLst/>
          </a:prstGeom>
          <a:solidFill>
            <a:srgbClr val="FF8C00">
              <a:alpha val="2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6E02FD-E6DA-74B4-72AA-B381464162B0}"/>
              </a:ext>
            </a:extLst>
          </p:cNvPr>
          <p:cNvSpPr>
            <a:spLocks noChangeAspect="1"/>
          </p:cNvSpPr>
          <p:nvPr/>
        </p:nvSpPr>
        <p:spPr>
          <a:xfrm>
            <a:off x="3763826" y="2810181"/>
            <a:ext cx="4670848" cy="200879"/>
          </a:xfrm>
          <a:prstGeom prst="rect">
            <a:avLst/>
          </a:prstGeom>
          <a:solidFill>
            <a:srgbClr val="FF8C00">
              <a:alpha val="3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BDEE37-BF9C-44F4-BC0A-62A03A02ED50}"/>
              </a:ext>
            </a:extLst>
          </p:cNvPr>
          <p:cNvSpPr>
            <a:spLocks noChangeAspect="1"/>
          </p:cNvSpPr>
          <p:nvPr/>
        </p:nvSpPr>
        <p:spPr>
          <a:xfrm>
            <a:off x="3763825" y="3009340"/>
            <a:ext cx="4670848" cy="200879"/>
          </a:xfrm>
          <a:prstGeom prst="rect">
            <a:avLst/>
          </a:prstGeom>
          <a:solidFill>
            <a:srgbClr val="FF8C00">
              <a:alpha val="4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B26F22-1F0B-EDB5-F7FA-3A2BAEBFDE4E}"/>
              </a:ext>
            </a:extLst>
          </p:cNvPr>
          <p:cNvSpPr>
            <a:spLocks noChangeAspect="1"/>
          </p:cNvSpPr>
          <p:nvPr/>
        </p:nvSpPr>
        <p:spPr>
          <a:xfrm>
            <a:off x="3763826" y="3208499"/>
            <a:ext cx="4670848" cy="200879"/>
          </a:xfrm>
          <a:prstGeom prst="rect">
            <a:avLst/>
          </a:prstGeom>
          <a:solidFill>
            <a:srgbClr val="FF8C00">
              <a:alpha val="5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4670E7-CC97-3A4D-3547-628DC5A21D41}"/>
              </a:ext>
            </a:extLst>
          </p:cNvPr>
          <p:cNvSpPr>
            <a:spLocks noChangeAspect="1"/>
          </p:cNvSpPr>
          <p:nvPr/>
        </p:nvSpPr>
        <p:spPr>
          <a:xfrm>
            <a:off x="3763825" y="3407658"/>
            <a:ext cx="4670848" cy="200879"/>
          </a:xfrm>
          <a:prstGeom prst="rect">
            <a:avLst/>
          </a:prstGeom>
          <a:solidFill>
            <a:srgbClr val="FF8C00">
              <a:alpha val="6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1712CB-5850-7735-3D91-CC176C8F31E0}"/>
              </a:ext>
            </a:extLst>
          </p:cNvPr>
          <p:cNvSpPr>
            <a:spLocks noChangeAspect="1"/>
          </p:cNvSpPr>
          <p:nvPr/>
        </p:nvSpPr>
        <p:spPr>
          <a:xfrm>
            <a:off x="3763826" y="3606817"/>
            <a:ext cx="4670848" cy="200879"/>
          </a:xfrm>
          <a:prstGeom prst="rect">
            <a:avLst/>
          </a:prstGeom>
          <a:solidFill>
            <a:srgbClr val="FF8C00">
              <a:alpha val="7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61880D-DD58-F151-30CB-EECB9D72AF1E}"/>
              </a:ext>
            </a:extLst>
          </p:cNvPr>
          <p:cNvSpPr>
            <a:spLocks noChangeAspect="1"/>
          </p:cNvSpPr>
          <p:nvPr/>
        </p:nvSpPr>
        <p:spPr>
          <a:xfrm>
            <a:off x="3763825" y="3805976"/>
            <a:ext cx="4670848" cy="200879"/>
          </a:xfrm>
          <a:prstGeom prst="rect">
            <a:avLst/>
          </a:prstGeom>
          <a:solidFill>
            <a:srgbClr val="FF8C00">
              <a:alpha val="8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5CB47-3E07-68F0-1DC6-A61562397C31}"/>
              </a:ext>
            </a:extLst>
          </p:cNvPr>
          <p:cNvSpPr>
            <a:spLocks noChangeAspect="1"/>
          </p:cNvSpPr>
          <p:nvPr/>
        </p:nvSpPr>
        <p:spPr>
          <a:xfrm>
            <a:off x="3763826" y="4005135"/>
            <a:ext cx="4670848" cy="200879"/>
          </a:xfrm>
          <a:prstGeom prst="rect">
            <a:avLst/>
          </a:prstGeom>
          <a:solidFill>
            <a:srgbClr val="FF8C00">
              <a:alpha val="9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AB420E-DE38-F2A7-6D37-F42A179F569B}"/>
              </a:ext>
            </a:extLst>
          </p:cNvPr>
          <p:cNvSpPr>
            <a:spLocks noChangeAspect="1"/>
          </p:cNvSpPr>
          <p:nvPr/>
        </p:nvSpPr>
        <p:spPr>
          <a:xfrm>
            <a:off x="3763825" y="4204294"/>
            <a:ext cx="4670848" cy="244174"/>
          </a:xfrm>
          <a:prstGeom prst="rect">
            <a:avLst/>
          </a:prstGeom>
          <a:solidFill>
            <a:srgbClr val="FF8C00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3F2D2F-BA6D-F61F-2C36-6D1BD6343F94}"/>
              </a:ext>
            </a:extLst>
          </p:cNvPr>
          <p:cNvSpPr>
            <a:spLocks noChangeAspect="1"/>
          </p:cNvSpPr>
          <p:nvPr/>
        </p:nvSpPr>
        <p:spPr>
          <a:xfrm>
            <a:off x="1011100" y="970990"/>
            <a:ext cx="4670848" cy="200879"/>
          </a:xfrm>
          <a:prstGeom prst="rect">
            <a:avLst/>
          </a:prstGeom>
          <a:solidFill>
            <a:srgbClr val="FF1414">
              <a:alpha val="61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853122-DFD7-CBBF-FFDA-22CA14673DE6}"/>
              </a:ext>
            </a:extLst>
          </p:cNvPr>
          <p:cNvSpPr>
            <a:spLocks/>
          </p:cNvSpPr>
          <p:nvPr/>
        </p:nvSpPr>
        <p:spPr>
          <a:xfrm>
            <a:off x="8431076" y="2411862"/>
            <a:ext cx="834870" cy="20366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20" name="ZoneTexte 6">
            <a:extLst>
              <a:ext uri="{FF2B5EF4-FFF2-40B4-BE49-F238E27FC236}">
                <a16:creationId xmlns:a16="http://schemas.microsoft.com/office/drawing/2014/main" id="{8B0DA009-08C5-F4CD-218F-0B45DCE5F1A8}"/>
              </a:ext>
            </a:extLst>
          </p:cNvPr>
          <p:cNvSpPr txBox="1"/>
          <p:nvPr/>
        </p:nvSpPr>
        <p:spPr>
          <a:xfrm>
            <a:off x="2710296" y="692726"/>
            <a:ext cx="2485157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latin typeface="Century Schoolbook"/>
              </a:rPr>
              <a:t>L1 Cache, 4096-bit </a:t>
            </a:r>
            <a:r>
              <a:rPr lang="fr-FR" sz="1200" err="1">
                <a:latin typeface="Century Schoolbook"/>
              </a:rPr>
              <a:t>parallelism</a:t>
            </a:r>
            <a:endParaRPr lang="fr-FR" err="1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469B45-436E-EB4B-BFBF-02F8BEA45BFA}"/>
              </a:ext>
            </a:extLst>
          </p:cNvPr>
          <p:cNvSpPr/>
          <p:nvPr/>
        </p:nvSpPr>
        <p:spPr>
          <a:xfrm>
            <a:off x="1009711" y="972460"/>
            <a:ext cx="5488851" cy="60404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A3BC6EC-C961-E561-B007-279D3A16E8AD}"/>
              </a:ext>
            </a:extLst>
          </p:cNvPr>
          <p:cNvSpPr txBox="1"/>
          <p:nvPr/>
        </p:nvSpPr>
        <p:spPr>
          <a:xfrm>
            <a:off x="11862179" y="6494059"/>
            <a:ext cx="3298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>
                <a:solidFill>
                  <a:srgbClr val="A5A5A5"/>
                </a:solidFill>
                <a:latin typeface="Century Schoolbook"/>
                <a:ea typeface="Calibri"/>
                <a:cs typeface="Calibri"/>
              </a:rPr>
              <a:t>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5780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A581373-81F8-C461-E2E2-70A2A1C07723}"/>
              </a:ext>
            </a:extLst>
          </p:cNvPr>
          <p:cNvSpPr>
            <a:spLocks noChangeAspect="1"/>
          </p:cNvSpPr>
          <p:nvPr/>
        </p:nvSpPr>
        <p:spPr>
          <a:xfrm>
            <a:off x="3763826" y="2411863"/>
            <a:ext cx="4670848" cy="200879"/>
          </a:xfrm>
          <a:prstGeom prst="rect">
            <a:avLst/>
          </a:prstGeom>
          <a:solidFill>
            <a:srgbClr val="FF8C00">
              <a:alpha val="1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AB5716-C9C2-748D-D57A-B7BBF61E10BB}"/>
              </a:ext>
            </a:extLst>
          </p:cNvPr>
          <p:cNvSpPr>
            <a:spLocks noChangeAspect="1"/>
          </p:cNvSpPr>
          <p:nvPr/>
        </p:nvSpPr>
        <p:spPr>
          <a:xfrm>
            <a:off x="3763825" y="2611022"/>
            <a:ext cx="4670848" cy="200879"/>
          </a:xfrm>
          <a:prstGeom prst="rect">
            <a:avLst/>
          </a:prstGeom>
          <a:solidFill>
            <a:srgbClr val="FF8C00">
              <a:alpha val="2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6E02FD-E6DA-74B4-72AA-B381464162B0}"/>
              </a:ext>
            </a:extLst>
          </p:cNvPr>
          <p:cNvSpPr>
            <a:spLocks noChangeAspect="1"/>
          </p:cNvSpPr>
          <p:nvPr/>
        </p:nvSpPr>
        <p:spPr>
          <a:xfrm>
            <a:off x="3763826" y="3010206"/>
            <a:ext cx="4670848" cy="200879"/>
          </a:xfrm>
          <a:prstGeom prst="rect">
            <a:avLst/>
          </a:prstGeom>
          <a:solidFill>
            <a:srgbClr val="FF8C00">
              <a:alpha val="3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BDEE37-BF9C-44F4-BC0A-62A03A02ED50}"/>
              </a:ext>
            </a:extLst>
          </p:cNvPr>
          <p:cNvSpPr>
            <a:spLocks noChangeAspect="1"/>
          </p:cNvSpPr>
          <p:nvPr/>
        </p:nvSpPr>
        <p:spPr>
          <a:xfrm>
            <a:off x="3763825" y="3209365"/>
            <a:ext cx="4670848" cy="200879"/>
          </a:xfrm>
          <a:prstGeom prst="rect">
            <a:avLst/>
          </a:prstGeom>
          <a:solidFill>
            <a:srgbClr val="FF8C00">
              <a:alpha val="4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B26F22-1F0B-EDB5-F7FA-3A2BAEBFDE4E}"/>
              </a:ext>
            </a:extLst>
          </p:cNvPr>
          <p:cNvSpPr>
            <a:spLocks noChangeAspect="1"/>
          </p:cNvSpPr>
          <p:nvPr/>
        </p:nvSpPr>
        <p:spPr>
          <a:xfrm>
            <a:off x="3763826" y="3608549"/>
            <a:ext cx="4670848" cy="200879"/>
          </a:xfrm>
          <a:prstGeom prst="rect">
            <a:avLst/>
          </a:prstGeom>
          <a:solidFill>
            <a:srgbClr val="FF8C00">
              <a:alpha val="5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4670E7-CC97-3A4D-3547-628DC5A21D41}"/>
              </a:ext>
            </a:extLst>
          </p:cNvPr>
          <p:cNvSpPr>
            <a:spLocks noChangeAspect="1"/>
          </p:cNvSpPr>
          <p:nvPr/>
        </p:nvSpPr>
        <p:spPr>
          <a:xfrm>
            <a:off x="3763825" y="3807708"/>
            <a:ext cx="4670848" cy="200879"/>
          </a:xfrm>
          <a:prstGeom prst="rect">
            <a:avLst/>
          </a:prstGeom>
          <a:solidFill>
            <a:srgbClr val="FF8C00">
              <a:alpha val="6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1712CB-5850-7735-3D91-CC176C8F31E0}"/>
              </a:ext>
            </a:extLst>
          </p:cNvPr>
          <p:cNvSpPr>
            <a:spLocks noChangeAspect="1"/>
          </p:cNvSpPr>
          <p:nvPr/>
        </p:nvSpPr>
        <p:spPr>
          <a:xfrm>
            <a:off x="3763826" y="4206892"/>
            <a:ext cx="4670848" cy="200879"/>
          </a:xfrm>
          <a:prstGeom prst="rect">
            <a:avLst/>
          </a:prstGeom>
          <a:solidFill>
            <a:srgbClr val="FF8C00">
              <a:alpha val="7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61880D-DD58-F151-30CB-EECB9D72AF1E}"/>
              </a:ext>
            </a:extLst>
          </p:cNvPr>
          <p:cNvSpPr>
            <a:spLocks noChangeAspect="1"/>
          </p:cNvSpPr>
          <p:nvPr/>
        </p:nvSpPr>
        <p:spPr>
          <a:xfrm>
            <a:off x="3763825" y="4406051"/>
            <a:ext cx="4670848" cy="200879"/>
          </a:xfrm>
          <a:prstGeom prst="rect">
            <a:avLst/>
          </a:prstGeom>
          <a:solidFill>
            <a:srgbClr val="FF8C00">
              <a:alpha val="8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5CB47-3E07-68F0-1DC6-A61562397C31}"/>
              </a:ext>
            </a:extLst>
          </p:cNvPr>
          <p:cNvSpPr>
            <a:spLocks noChangeAspect="1"/>
          </p:cNvSpPr>
          <p:nvPr/>
        </p:nvSpPr>
        <p:spPr>
          <a:xfrm>
            <a:off x="3763826" y="4795710"/>
            <a:ext cx="4670848" cy="200879"/>
          </a:xfrm>
          <a:prstGeom prst="rect">
            <a:avLst/>
          </a:prstGeom>
          <a:solidFill>
            <a:srgbClr val="FF8C00">
              <a:alpha val="90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AB420E-DE38-F2A7-6D37-F42A179F569B}"/>
              </a:ext>
            </a:extLst>
          </p:cNvPr>
          <p:cNvSpPr>
            <a:spLocks noChangeAspect="1"/>
          </p:cNvSpPr>
          <p:nvPr/>
        </p:nvSpPr>
        <p:spPr>
          <a:xfrm>
            <a:off x="3763825" y="5004394"/>
            <a:ext cx="4670848" cy="206074"/>
          </a:xfrm>
          <a:prstGeom prst="rect">
            <a:avLst/>
          </a:prstGeom>
          <a:solidFill>
            <a:srgbClr val="FF8C00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3F2D2F-BA6D-F61F-2C36-6D1BD6343F94}"/>
              </a:ext>
            </a:extLst>
          </p:cNvPr>
          <p:cNvSpPr>
            <a:spLocks noChangeAspect="1"/>
          </p:cNvSpPr>
          <p:nvPr/>
        </p:nvSpPr>
        <p:spPr>
          <a:xfrm>
            <a:off x="1011100" y="970990"/>
            <a:ext cx="4670848" cy="200879"/>
          </a:xfrm>
          <a:prstGeom prst="rect">
            <a:avLst/>
          </a:prstGeom>
          <a:solidFill>
            <a:srgbClr val="FF1414">
              <a:alpha val="61000"/>
            </a:srgb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20" name="ZoneTexte 6">
            <a:extLst>
              <a:ext uri="{FF2B5EF4-FFF2-40B4-BE49-F238E27FC236}">
                <a16:creationId xmlns:a16="http://schemas.microsoft.com/office/drawing/2014/main" id="{8B0DA009-08C5-F4CD-218F-0B45DCE5F1A8}"/>
              </a:ext>
            </a:extLst>
          </p:cNvPr>
          <p:cNvSpPr txBox="1"/>
          <p:nvPr/>
        </p:nvSpPr>
        <p:spPr>
          <a:xfrm>
            <a:off x="2710296" y="692726"/>
            <a:ext cx="2485157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latin typeface="Century Schoolbook"/>
              </a:rPr>
              <a:t>L1 Cache, 4096-bit </a:t>
            </a:r>
            <a:r>
              <a:rPr lang="fr-FR" sz="1200" err="1">
                <a:latin typeface="Century Schoolbook"/>
              </a:rPr>
              <a:t>parallelism</a:t>
            </a:r>
            <a:endParaRPr lang="fr-FR" err="1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469B45-436E-EB4B-BFBF-02F8BEA45BFA}"/>
              </a:ext>
            </a:extLst>
          </p:cNvPr>
          <p:cNvSpPr/>
          <p:nvPr/>
        </p:nvSpPr>
        <p:spPr>
          <a:xfrm>
            <a:off x="1009711" y="972460"/>
            <a:ext cx="5488851" cy="60404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828D25-6CFE-195A-352A-9E8BF8531721}"/>
              </a:ext>
            </a:extLst>
          </p:cNvPr>
          <p:cNvSpPr>
            <a:spLocks noChangeAspect="1"/>
          </p:cNvSpPr>
          <p:nvPr/>
        </p:nvSpPr>
        <p:spPr>
          <a:xfrm>
            <a:off x="3763824" y="2811046"/>
            <a:ext cx="4670848" cy="20087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853122-DFD7-CBBF-FFDA-22CA14673DE6}"/>
              </a:ext>
            </a:extLst>
          </p:cNvPr>
          <p:cNvSpPr>
            <a:spLocks/>
          </p:cNvSpPr>
          <p:nvPr/>
        </p:nvSpPr>
        <p:spPr>
          <a:xfrm>
            <a:off x="8440601" y="2211837"/>
            <a:ext cx="834870" cy="299863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2AE38E-7779-0F19-371A-98764F8ADE87}"/>
              </a:ext>
            </a:extLst>
          </p:cNvPr>
          <p:cNvSpPr>
            <a:spLocks noChangeAspect="1"/>
          </p:cNvSpPr>
          <p:nvPr/>
        </p:nvSpPr>
        <p:spPr>
          <a:xfrm>
            <a:off x="3763824" y="3411121"/>
            <a:ext cx="4670848" cy="20087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286110-0CA1-2282-AF9A-BEE6E6DB437E}"/>
              </a:ext>
            </a:extLst>
          </p:cNvPr>
          <p:cNvSpPr>
            <a:spLocks noChangeAspect="1"/>
          </p:cNvSpPr>
          <p:nvPr/>
        </p:nvSpPr>
        <p:spPr>
          <a:xfrm>
            <a:off x="3763824" y="4011196"/>
            <a:ext cx="4670848" cy="20087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49728B-CE31-9CBB-BF2C-26A395A2F99D}"/>
              </a:ext>
            </a:extLst>
          </p:cNvPr>
          <p:cNvSpPr>
            <a:spLocks noChangeAspect="1"/>
          </p:cNvSpPr>
          <p:nvPr/>
        </p:nvSpPr>
        <p:spPr>
          <a:xfrm>
            <a:off x="3763824" y="2210971"/>
            <a:ext cx="4670848" cy="20087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7485BF3-52D4-E7A6-2B20-0C8860129266}"/>
              </a:ext>
            </a:extLst>
          </p:cNvPr>
          <p:cNvSpPr>
            <a:spLocks noChangeAspect="1"/>
          </p:cNvSpPr>
          <p:nvPr/>
        </p:nvSpPr>
        <p:spPr>
          <a:xfrm>
            <a:off x="3763824" y="4601746"/>
            <a:ext cx="4670848" cy="20087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2CFBB40-9363-E40A-E2CD-E70A3CCB8009}"/>
              </a:ext>
            </a:extLst>
          </p:cNvPr>
          <p:cNvSpPr txBox="1"/>
          <p:nvPr/>
        </p:nvSpPr>
        <p:spPr>
          <a:xfrm>
            <a:off x="11862179" y="6494059"/>
            <a:ext cx="3298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>
                <a:solidFill>
                  <a:srgbClr val="A5A5A5"/>
                </a:solidFill>
                <a:latin typeface="Century Schoolbook"/>
                <a:ea typeface="Calibri"/>
                <a:cs typeface="Calibri"/>
              </a:rPr>
              <a:t>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2951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cercle&#10;&#10;Description générée automatiquement">
            <a:extLst>
              <a:ext uri="{FF2B5EF4-FFF2-40B4-BE49-F238E27FC236}">
                <a16:creationId xmlns:a16="http://schemas.microsoft.com/office/drawing/2014/main" id="{F5B3015B-17F8-E77F-A858-7F15FC3EE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5" y="1474625"/>
            <a:ext cx="5788926" cy="3499317"/>
          </a:xfrm>
          <a:prstGeom prst="rect">
            <a:avLst/>
          </a:prstGeom>
        </p:spPr>
      </p:pic>
      <p:pic>
        <p:nvPicPr>
          <p:cNvPr id="2" name="Image 1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BA520046-C642-EE00-B1B0-D82639A06A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008" t="-120" b="-227"/>
          <a:stretch/>
        </p:blipFill>
        <p:spPr>
          <a:xfrm>
            <a:off x="9712657" y="1474625"/>
            <a:ext cx="2195017" cy="3502859"/>
          </a:xfrm>
          <a:prstGeom prst="rect">
            <a:avLst/>
          </a:prstGeom>
        </p:spPr>
      </p:pic>
      <p:sp>
        <p:nvSpPr>
          <p:cNvPr id="24" name="ZoneTexte 6">
            <a:extLst>
              <a:ext uri="{FF2B5EF4-FFF2-40B4-BE49-F238E27FC236}">
                <a16:creationId xmlns:a16="http://schemas.microsoft.com/office/drawing/2014/main" id="{66027CB5-D465-1F75-B780-0FF309F127D5}"/>
              </a:ext>
            </a:extLst>
          </p:cNvPr>
          <p:cNvSpPr txBox="1"/>
          <p:nvPr/>
        </p:nvSpPr>
        <p:spPr>
          <a:xfrm>
            <a:off x="1300027" y="5105502"/>
            <a:ext cx="1541187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latin typeface="Century Schoolbook"/>
              </a:rPr>
              <a:t>32-bit RISC-V</a:t>
            </a:r>
          </a:p>
          <a:p>
            <a:endParaRPr lang="fr-FR" sz="1200" dirty="0">
              <a:latin typeface="Century Schoolbook"/>
            </a:endParaRPr>
          </a:p>
          <a:p>
            <a:r>
              <a:rPr lang="fr-FR" sz="1200" dirty="0">
                <a:latin typeface="Century Schoolbook"/>
              </a:rPr>
              <a:t>844 M total cycles</a:t>
            </a:r>
          </a:p>
        </p:txBody>
      </p:sp>
      <p:sp>
        <p:nvSpPr>
          <p:cNvPr id="25" name="ZoneTexte 6">
            <a:extLst>
              <a:ext uri="{FF2B5EF4-FFF2-40B4-BE49-F238E27FC236}">
                <a16:creationId xmlns:a16="http://schemas.microsoft.com/office/drawing/2014/main" id="{367141B5-8197-A70D-F704-49BDD20663F9}"/>
              </a:ext>
            </a:extLst>
          </p:cNvPr>
          <p:cNvSpPr txBox="1"/>
          <p:nvPr/>
        </p:nvSpPr>
        <p:spPr>
          <a:xfrm>
            <a:off x="7157190" y="4980397"/>
            <a:ext cx="2041604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latin typeface="Century Schoolbook"/>
              </a:rPr>
              <a:t>32-bit RISC-V </a:t>
            </a:r>
            <a:endParaRPr lang="fr-FR"/>
          </a:p>
          <a:p>
            <a:r>
              <a:rPr lang="fr-FR" sz="1200" dirty="0" err="1">
                <a:latin typeface="Century Schoolbook"/>
              </a:rPr>
              <a:t>with</a:t>
            </a:r>
            <a:r>
              <a:rPr lang="fr-FR" sz="1200" dirty="0">
                <a:latin typeface="Century Schoolbook"/>
              </a:rPr>
              <a:t> 16KB L1 PIM cache</a:t>
            </a:r>
            <a:endParaRPr lang="fr-FR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endParaRPr lang="fr-FR" sz="1200" dirty="0">
              <a:latin typeface="Century Schoolbook"/>
              <a:ea typeface="Calibri" panose="020F0502020204030204"/>
              <a:cs typeface="Calibri" panose="020F0502020204030204"/>
            </a:endParaRPr>
          </a:p>
          <a:p>
            <a:r>
              <a:rPr lang="fr-FR" sz="1200" dirty="0">
                <a:latin typeface="Century Schoolbook"/>
                <a:ea typeface="Calibri" panose="020F0502020204030204"/>
                <a:cs typeface="Calibri" panose="020F0502020204030204"/>
              </a:rPr>
              <a:t>66 M total cycles</a:t>
            </a:r>
          </a:p>
        </p:txBody>
      </p:sp>
      <p:pic>
        <p:nvPicPr>
          <p:cNvPr id="3" name="Image 2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3EC5A5F6-D32B-E005-FE32-5C5F934762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352" b="-347"/>
          <a:stretch/>
        </p:blipFill>
        <p:spPr>
          <a:xfrm>
            <a:off x="7358418" y="2638620"/>
            <a:ext cx="1214733" cy="1159993"/>
          </a:xfrm>
          <a:prstGeom prst="rect">
            <a:avLst/>
          </a:prstGeom>
        </p:spPr>
      </p:pic>
      <p:sp>
        <p:nvSpPr>
          <p:cNvPr id="4" name="ZoneTexte 6">
            <a:extLst>
              <a:ext uri="{FF2B5EF4-FFF2-40B4-BE49-F238E27FC236}">
                <a16:creationId xmlns:a16="http://schemas.microsoft.com/office/drawing/2014/main" id="{B83A6784-AA47-007A-1C1C-706AF8669789}"/>
              </a:ext>
            </a:extLst>
          </p:cNvPr>
          <p:cNvSpPr txBox="1"/>
          <p:nvPr/>
        </p:nvSpPr>
        <p:spPr>
          <a:xfrm>
            <a:off x="2755787" y="6584008"/>
            <a:ext cx="6954797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err="1">
                <a:latin typeface="Century Schoolbook"/>
              </a:rPr>
              <a:t>Classic</a:t>
            </a:r>
            <a:r>
              <a:rPr lang="fr-FR" sz="1200" dirty="0">
                <a:latin typeface="Century Schoolbook"/>
              </a:rPr>
              <a:t> </a:t>
            </a:r>
            <a:r>
              <a:rPr lang="fr-FR" sz="1200" err="1">
                <a:latin typeface="Century Schoolbook"/>
              </a:rPr>
              <a:t>McEliece</a:t>
            </a:r>
            <a:r>
              <a:rPr lang="fr-FR" sz="1200" dirty="0">
                <a:latin typeface="Century Schoolbook"/>
              </a:rPr>
              <a:t> Public Key </a:t>
            </a:r>
            <a:r>
              <a:rPr lang="fr-FR" sz="1200" err="1">
                <a:latin typeface="Century Schoolbook"/>
              </a:rPr>
              <a:t>generation</a:t>
            </a:r>
            <a:r>
              <a:rPr lang="fr-FR" sz="1200" dirty="0">
                <a:latin typeface="Century Schoolbook"/>
              </a:rPr>
              <a:t> - </a:t>
            </a:r>
            <a:r>
              <a:rPr lang="fr-FR" sz="1200" dirty="0">
                <a:latin typeface="Century Schoolbook"/>
                <a:ea typeface="+mn-lt"/>
                <a:cs typeface="+mn-lt"/>
              </a:rPr>
              <a:t>Area </a:t>
            </a:r>
            <a:r>
              <a:rPr lang="fr-FR" sz="1200" err="1">
                <a:latin typeface="Century Schoolbook"/>
                <a:ea typeface="+mn-lt"/>
                <a:cs typeface="+mn-lt"/>
              </a:rPr>
              <a:t>proportional</a:t>
            </a:r>
            <a:r>
              <a:rPr lang="fr-FR" sz="1200" dirty="0">
                <a:latin typeface="Century Schoolbook"/>
                <a:ea typeface="+mn-lt"/>
                <a:cs typeface="+mn-lt"/>
              </a:rPr>
              <a:t> to </a:t>
            </a:r>
            <a:r>
              <a:rPr lang="fr-FR" sz="1200" err="1">
                <a:latin typeface="Century Schoolbook"/>
                <a:ea typeface="+mn-lt"/>
                <a:cs typeface="+mn-lt"/>
              </a:rPr>
              <a:t>number</a:t>
            </a:r>
            <a:r>
              <a:rPr lang="fr-FR" sz="1200" dirty="0">
                <a:latin typeface="Century Schoolbook"/>
                <a:ea typeface="+mn-lt"/>
                <a:cs typeface="+mn-lt"/>
              </a:rPr>
              <a:t> of cycles</a:t>
            </a:r>
            <a:endParaRPr lang="fr-FR" dirty="0">
              <a:latin typeface="Century Schoolbook"/>
              <a:ea typeface="+mn-lt"/>
              <a:cs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704B823-B32C-C3B1-AF09-71FA2C51A953}"/>
              </a:ext>
            </a:extLst>
          </p:cNvPr>
          <p:cNvSpPr txBox="1"/>
          <p:nvPr/>
        </p:nvSpPr>
        <p:spPr>
          <a:xfrm>
            <a:off x="11862179" y="6494059"/>
            <a:ext cx="3298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>
                <a:solidFill>
                  <a:srgbClr val="A5A5A5"/>
                </a:solidFill>
                <a:latin typeface="Century Schoolbook"/>
                <a:ea typeface="Calibri"/>
                <a:cs typeface="Calibri"/>
              </a:rPr>
              <a:t>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4967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5B8B4CC-B0CC-99AE-D8EF-F9138EE0F97F}"/>
              </a:ext>
            </a:extLst>
          </p:cNvPr>
          <p:cNvSpPr>
            <a:spLocks noChangeAspect="1"/>
          </p:cNvSpPr>
          <p:nvPr/>
        </p:nvSpPr>
        <p:spPr>
          <a:xfrm>
            <a:off x="1012668" y="960442"/>
            <a:ext cx="4670848" cy="203660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 algn="r"/>
            <a:r>
              <a:rPr lang="fr-FR" sz="1400">
                <a:solidFill>
                  <a:schemeClr val="accent6">
                    <a:lumMod val="75000"/>
                  </a:schemeClr>
                </a:solidFill>
                <a:latin typeface="Century Schoolbook"/>
                <a:ea typeface="Calibri"/>
                <a:cs typeface="Calibri"/>
              </a:rPr>
              <a:t>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469B45-436E-EB4B-BFBF-02F8BEA45BFA}"/>
              </a:ext>
            </a:extLst>
          </p:cNvPr>
          <p:cNvSpPr/>
          <p:nvPr/>
        </p:nvSpPr>
        <p:spPr>
          <a:xfrm>
            <a:off x="1009711" y="972460"/>
            <a:ext cx="5488851" cy="60404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20" name="ZoneTexte 6">
            <a:extLst>
              <a:ext uri="{FF2B5EF4-FFF2-40B4-BE49-F238E27FC236}">
                <a16:creationId xmlns:a16="http://schemas.microsoft.com/office/drawing/2014/main" id="{8B0DA009-08C5-F4CD-218F-0B45DCE5F1A8}"/>
              </a:ext>
            </a:extLst>
          </p:cNvPr>
          <p:cNvSpPr txBox="1"/>
          <p:nvPr/>
        </p:nvSpPr>
        <p:spPr>
          <a:xfrm>
            <a:off x="2710296" y="692726"/>
            <a:ext cx="2485157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latin typeface="Century Schoolbook"/>
              </a:rPr>
              <a:t>L1 Cache, 4096-bit </a:t>
            </a:r>
            <a:r>
              <a:rPr lang="fr-FR" sz="1200" err="1">
                <a:latin typeface="Century Schoolbook"/>
              </a:rPr>
              <a:t>parallelism</a:t>
            </a:r>
            <a:endParaRPr lang="fr-FR" err="1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D17B20A-2D19-2F44-B2AD-2651316A85A4}"/>
              </a:ext>
            </a:extLst>
          </p:cNvPr>
          <p:cNvSpPr txBox="1"/>
          <p:nvPr/>
        </p:nvSpPr>
        <p:spPr>
          <a:xfrm>
            <a:off x="11862179" y="6494059"/>
            <a:ext cx="3298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>
                <a:solidFill>
                  <a:srgbClr val="A5A5A5"/>
                </a:solidFill>
                <a:latin typeface="Century Schoolbook"/>
                <a:ea typeface="Calibri"/>
                <a:cs typeface="Calibri"/>
              </a:rPr>
              <a:t>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0817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6GC: Introduction to Lattice-based Cryptography (Part 2): LWE encryption  - COSIC">
            <a:extLst>
              <a:ext uri="{FF2B5EF4-FFF2-40B4-BE49-F238E27FC236}">
                <a16:creationId xmlns:a16="http://schemas.microsoft.com/office/drawing/2014/main" id="{5AB969C4-72E8-D006-0BA2-04FAEB86B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/>
                    </a14:imgEffect>
                    <a14:imgEffect>
                      <a14:brightnessContrast/>
                    </a14:imgEffect>
                  </a14:imgLayer>
                </a14:imgProps>
              </a:ext>
            </a:extLst>
          </a:blip>
          <a:srcRect l="690" b="355"/>
          <a:stretch/>
        </p:blipFill>
        <p:spPr>
          <a:xfrm>
            <a:off x="126930" y="2164158"/>
            <a:ext cx="3152349" cy="175813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02C4C55-B594-A73D-9D61-30F586B8C03A}"/>
              </a:ext>
            </a:extLst>
          </p:cNvPr>
          <p:cNvSpPr txBox="1"/>
          <p:nvPr/>
        </p:nvSpPr>
        <p:spPr>
          <a:xfrm>
            <a:off x="3304919" y="2502821"/>
            <a:ext cx="692993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6600">
                <a:latin typeface="Century Schoolbook"/>
                <a:ea typeface="Calibri"/>
                <a:cs typeface="Calibri"/>
              </a:rPr>
              <a:t>=</a:t>
            </a:r>
            <a:endParaRPr lang="fr-FR" sz="6600">
              <a:latin typeface="Century Schoolbook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4A06CCC-F6C2-9DB8-634B-D473BE31A37C}"/>
              </a:ext>
            </a:extLst>
          </p:cNvPr>
          <p:cNvSpPr txBox="1"/>
          <p:nvPr/>
        </p:nvSpPr>
        <p:spPr>
          <a:xfrm>
            <a:off x="7191974" y="2502820"/>
            <a:ext cx="692993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6600">
                <a:latin typeface="Century Schoolbook"/>
                <a:ea typeface="Calibri"/>
                <a:cs typeface="Calibri"/>
              </a:rPr>
              <a:t>+</a:t>
            </a:r>
            <a:endParaRPr lang="fr-FR" sz="6600">
              <a:latin typeface="Century Schoolbook"/>
            </a:endParaRPr>
          </a:p>
        </p:txBody>
      </p:sp>
      <p:pic>
        <p:nvPicPr>
          <p:cNvPr id="8" name="Image 7" descr="Single Board Computer">
            <a:extLst>
              <a:ext uri="{FF2B5EF4-FFF2-40B4-BE49-F238E27FC236}">
                <a16:creationId xmlns:a16="http://schemas.microsoft.com/office/drawing/2014/main" id="{268F820E-A21F-8A02-020D-0EB45B0D3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8220" y="1929401"/>
            <a:ext cx="3128480" cy="233137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1746663-DCD3-AA97-4911-3F248BEE58E1}"/>
              </a:ext>
            </a:extLst>
          </p:cNvPr>
          <p:cNvSpPr txBox="1"/>
          <p:nvPr/>
        </p:nvSpPr>
        <p:spPr>
          <a:xfrm>
            <a:off x="11862179" y="6494059"/>
            <a:ext cx="3298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>
                <a:solidFill>
                  <a:srgbClr val="A5A5A5"/>
                </a:solidFill>
                <a:latin typeface="Century Schoolbook"/>
                <a:ea typeface="Calibri"/>
                <a:cs typeface="Calibri"/>
              </a:rPr>
              <a:t>1</a:t>
            </a:r>
            <a:endParaRPr lang="fr-FR" dirty="0">
              <a:solidFill>
                <a:srgbClr val="A5A5A5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865237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7A0DAB2-5F46-046D-856A-199E75AFDFCC}"/>
              </a:ext>
            </a:extLst>
          </p:cNvPr>
          <p:cNvSpPr>
            <a:spLocks/>
          </p:cNvSpPr>
          <p:nvPr/>
        </p:nvSpPr>
        <p:spPr>
          <a:xfrm>
            <a:off x="1012667" y="969967"/>
            <a:ext cx="10966873" cy="438737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 algn="r"/>
            <a:r>
              <a:rPr lang="fr-FR" sz="1400">
                <a:solidFill>
                  <a:srgbClr val="C00000"/>
                </a:solidFill>
                <a:latin typeface="Century Schoolbook"/>
                <a:ea typeface="Calibri"/>
                <a:cs typeface="Calibri"/>
              </a:rPr>
              <a:t>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DDF277D-35C3-A88B-6346-0F6635EB52C8}"/>
              </a:ext>
            </a:extLst>
          </p:cNvPr>
          <p:cNvSpPr>
            <a:spLocks/>
          </p:cNvSpPr>
          <p:nvPr/>
        </p:nvSpPr>
        <p:spPr>
          <a:xfrm>
            <a:off x="1012667" y="969967"/>
            <a:ext cx="9320953" cy="393017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 algn="r"/>
            <a:r>
              <a:rPr lang="fr-FR" sz="1400">
                <a:solidFill>
                  <a:schemeClr val="accent2">
                    <a:lumMod val="75000"/>
                  </a:schemeClr>
                </a:solidFill>
                <a:latin typeface="Century Schoolbook"/>
                <a:ea typeface="Calibri"/>
                <a:cs typeface="Calibri"/>
              </a:rPr>
              <a:t>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AA1A41-CFCF-A5B8-6418-E5FBD5745375}"/>
              </a:ext>
            </a:extLst>
          </p:cNvPr>
          <p:cNvSpPr>
            <a:spLocks/>
          </p:cNvSpPr>
          <p:nvPr/>
        </p:nvSpPr>
        <p:spPr>
          <a:xfrm>
            <a:off x="1012667" y="969967"/>
            <a:ext cx="8953288" cy="438356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 algn="r"/>
            <a:r>
              <a:rPr lang="fr-FR" sz="1400">
                <a:solidFill>
                  <a:schemeClr val="accent4">
                    <a:lumMod val="75000"/>
                  </a:schemeClr>
                </a:solidFill>
                <a:latin typeface="Century Schoolbook"/>
                <a:ea typeface="Calibri"/>
                <a:cs typeface="Calibri"/>
              </a:rPr>
              <a:t>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819D05-EC73-ABFD-FD14-572853CB6B09}"/>
              </a:ext>
            </a:extLst>
          </p:cNvPr>
          <p:cNvSpPr>
            <a:spLocks/>
          </p:cNvSpPr>
          <p:nvPr/>
        </p:nvSpPr>
        <p:spPr>
          <a:xfrm>
            <a:off x="1012667" y="969967"/>
            <a:ext cx="6210087" cy="3290095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 algn="r"/>
            <a:r>
              <a:rPr lang="fr-FR" sz="1400">
                <a:solidFill>
                  <a:schemeClr val="accent5">
                    <a:lumMod val="75000"/>
                  </a:schemeClr>
                </a:solidFill>
                <a:latin typeface="Century Schoolbook"/>
                <a:ea typeface="Calibri"/>
                <a:cs typeface="Calibri"/>
              </a:rPr>
              <a:t>B</a:t>
            </a: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B8B4CC-B0CC-99AE-D8EF-F9138EE0F97F}"/>
              </a:ext>
            </a:extLst>
          </p:cNvPr>
          <p:cNvSpPr>
            <a:spLocks noChangeAspect="1"/>
          </p:cNvSpPr>
          <p:nvPr/>
        </p:nvSpPr>
        <p:spPr>
          <a:xfrm>
            <a:off x="1012668" y="960442"/>
            <a:ext cx="4670848" cy="203660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 algn="r"/>
            <a:r>
              <a:rPr lang="fr-FR" sz="1400">
                <a:solidFill>
                  <a:schemeClr val="accent6">
                    <a:lumMod val="75000"/>
                  </a:schemeClr>
                </a:solidFill>
                <a:latin typeface="Century Schoolbook"/>
                <a:ea typeface="Calibri"/>
                <a:cs typeface="Calibri"/>
              </a:rPr>
              <a:t>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469B45-436E-EB4B-BFBF-02F8BEA45BFA}"/>
              </a:ext>
            </a:extLst>
          </p:cNvPr>
          <p:cNvSpPr/>
          <p:nvPr/>
        </p:nvSpPr>
        <p:spPr>
          <a:xfrm>
            <a:off x="1009711" y="972460"/>
            <a:ext cx="5488851" cy="60404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20" name="ZoneTexte 6">
            <a:extLst>
              <a:ext uri="{FF2B5EF4-FFF2-40B4-BE49-F238E27FC236}">
                <a16:creationId xmlns:a16="http://schemas.microsoft.com/office/drawing/2014/main" id="{8B0DA009-08C5-F4CD-218F-0B45DCE5F1A8}"/>
              </a:ext>
            </a:extLst>
          </p:cNvPr>
          <p:cNvSpPr txBox="1"/>
          <p:nvPr/>
        </p:nvSpPr>
        <p:spPr>
          <a:xfrm>
            <a:off x="2710296" y="692726"/>
            <a:ext cx="2485157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latin typeface="Century Schoolbook"/>
              </a:rPr>
              <a:t>L1 Cache, 4096-bit </a:t>
            </a:r>
            <a:r>
              <a:rPr lang="fr-FR" sz="1200" err="1">
                <a:latin typeface="Century Schoolbook"/>
              </a:rPr>
              <a:t>parallelism</a:t>
            </a:r>
            <a:endParaRPr lang="fr-FR" err="1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9B87240-4B6D-050B-6A84-4681104F436D}"/>
              </a:ext>
            </a:extLst>
          </p:cNvPr>
          <p:cNvSpPr txBox="1"/>
          <p:nvPr/>
        </p:nvSpPr>
        <p:spPr>
          <a:xfrm>
            <a:off x="11862179" y="6494059"/>
            <a:ext cx="3298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>
                <a:solidFill>
                  <a:srgbClr val="A5A5A5"/>
                </a:solidFill>
                <a:latin typeface="Century Schoolbook"/>
                <a:ea typeface="Calibri"/>
                <a:cs typeface="Calibri"/>
              </a:rPr>
              <a:t>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964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7A0DAB2-5F46-046D-856A-199E75AFDFCC}"/>
              </a:ext>
            </a:extLst>
          </p:cNvPr>
          <p:cNvSpPr>
            <a:spLocks/>
          </p:cNvSpPr>
          <p:nvPr/>
        </p:nvSpPr>
        <p:spPr>
          <a:xfrm>
            <a:off x="1012667" y="969967"/>
            <a:ext cx="10966873" cy="438737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 algn="r"/>
            <a:r>
              <a:rPr lang="fr-FR" sz="1400">
                <a:solidFill>
                  <a:srgbClr val="C00000"/>
                </a:solidFill>
                <a:latin typeface="Century Schoolbook"/>
                <a:ea typeface="Calibri"/>
                <a:cs typeface="Calibri"/>
              </a:rPr>
              <a:t>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DDF277D-35C3-A88B-6346-0F6635EB52C8}"/>
              </a:ext>
            </a:extLst>
          </p:cNvPr>
          <p:cNvSpPr>
            <a:spLocks/>
          </p:cNvSpPr>
          <p:nvPr/>
        </p:nvSpPr>
        <p:spPr>
          <a:xfrm>
            <a:off x="1012667" y="969967"/>
            <a:ext cx="9320953" cy="393017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 algn="r"/>
            <a:r>
              <a:rPr lang="fr-FR" sz="1400">
                <a:solidFill>
                  <a:schemeClr val="accent2">
                    <a:lumMod val="75000"/>
                  </a:schemeClr>
                </a:solidFill>
                <a:latin typeface="Century Schoolbook"/>
                <a:ea typeface="Calibri"/>
                <a:cs typeface="Calibri"/>
              </a:rPr>
              <a:t>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AA1A41-CFCF-A5B8-6418-E5FBD5745375}"/>
              </a:ext>
            </a:extLst>
          </p:cNvPr>
          <p:cNvSpPr>
            <a:spLocks/>
          </p:cNvSpPr>
          <p:nvPr/>
        </p:nvSpPr>
        <p:spPr>
          <a:xfrm>
            <a:off x="1012667" y="969967"/>
            <a:ext cx="8953288" cy="438356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 algn="r"/>
            <a:r>
              <a:rPr lang="fr-FR" sz="1400">
                <a:solidFill>
                  <a:schemeClr val="accent4">
                    <a:lumMod val="75000"/>
                  </a:schemeClr>
                </a:solidFill>
                <a:latin typeface="Century Schoolbook"/>
                <a:ea typeface="Calibri"/>
                <a:cs typeface="Calibri"/>
              </a:rPr>
              <a:t>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819D05-EC73-ABFD-FD14-572853CB6B09}"/>
              </a:ext>
            </a:extLst>
          </p:cNvPr>
          <p:cNvSpPr>
            <a:spLocks/>
          </p:cNvSpPr>
          <p:nvPr/>
        </p:nvSpPr>
        <p:spPr>
          <a:xfrm>
            <a:off x="1012667" y="969967"/>
            <a:ext cx="6210087" cy="3290095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 algn="r"/>
            <a:r>
              <a:rPr lang="fr-FR" sz="1400">
                <a:solidFill>
                  <a:schemeClr val="accent5">
                    <a:lumMod val="75000"/>
                  </a:schemeClr>
                </a:solidFill>
                <a:latin typeface="Century Schoolbook"/>
                <a:ea typeface="Calibri"/>
                <a:cs typeface="Calibri"/>
              </a:rPr>
              <a:t>B</a:t>
            </a: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B8B4CC-B0CC-99AE-D8EF-F9138EE0F97F}"/>
              </a:ext>
            </a:extLst>
          </p:cNvPr>
          <p:cNvSpPr>
            <a:spLocks noChangeAspect="1"/>
          </p:cNvSpPr>
          <p:nvPr/>
        </p:nvSpPr>
        <p:spPr>
          <a:xfrm>
            <a:off x="1012668" y="960442"/>
            <a:ext cx="4670848" cy="203660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 algn="r"/>
            <a:r>
              <a:rPr lang="fr-FR" sz="1400">
                <a:solidFill>
                  <a:schemeClr val="accent6">
                    <a:lumMod val="75000"/>
                  </a:schemeClr>
                </a:solidFill>
                <a:latin typeface="Century Schoolbook"/>
                <a:ea typeface="Calibri"/>
                <a:cs typeface="Calibri"/>
              </a:rPr>
              <a:t>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469B45-436E-EB4B-BFBF-02F8BEA45BFA}"/>
              </a:ext>
            </a:extLst>
          </p:cNvPr>
          <p:cNvSpPr/>
          <p:nvPr/>
        </p:nvSpPr>
        <p:spPr>
          <a:xfrm>
            <a:off x="1009711" y="972460"/>
            <a:ext cx="5488851" cy="60404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20" name="ZoneTexte 6">
            <a:extLst>
              <a:ext uri="{FF2B5EF4-FFF2-40B4-BE49-F238E27FC236}">
                <a16:creationId xmlns:a16="http://schemas.microsoft.com/office/drawing/2014/main" id="{8B0DA009-08C5-F4CD-218F-0B45DCE5F1A8}"/>
              </a:ext>
            </a:extLst>
          </p:cNvPr>
          <p:cNvSpPr txBox="1"/>
          <p:nvPr/>
        </p:nvSpPr>
        <p:spPr>
          <a:xfrm>
            <a:off x="2710296" y="692726"/>
            <a:ext cx="2485157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latin typeface="Century Schoolbook"/>
              </a:rPr>
              <a:t>L1 Cache, 4096-bit </a:t>
            </a:r>
            <a:r>
              <a:rPr lang="fr-FR" sz="1200" err="1">
                <a:latin typeface="Century Schoolbook"/>
              </a:rPr>
              <a:t>parallelism</a:t>
            </a:r>
            <a:endParaRPr lang="fr-FR" err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75590B-ECE1-85E0-1288-686DED33F3E1}"/>
              </a:ext>
            </a:extLst>
          </p:cNvPr>
          <p:cNvSpPr/>
          <p:nvPr/>
        </p:nvSpPr>
        <p:spPr>
          <a:xfrm>
            <a:off x="6492394" y="972460"/>
            <a:ext cx="5488851" cy="604047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CF38C5F-E6EE-999A-237D-ACED13B5B20D}"/>
              </a:ext>
            </a:extLst>
          </p:cNvPr>
          <p:cNvSpPr txBox="1"/>
          <p:nvPr/>
        </p:nvSpPr>
        <p:spPr>
          <a:xfrm>
            <a:off x="11862179" y="6494059"/>
            <a:ext cx="3298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>
                <a:solidFill>
                  <a:srgbClr val="A5A5A5"/>
                </a:solidFill>
                <a:latin typeface="Century Schoolbook"/>
                <a:ea typeface="Calibri"/>
                <a:cs typeface="Calibri"/>
              </a:rPr>
              <a:t>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151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7A0DAB2-5F46-046D-856A-199E75AFDFCC}"/>
              </a:ext>
            </a:extLst>
          </p:cNvPr>
          <p:cNvSpPr>
            <a:spLocks/>
          </p:cNvSpPr>
          <p:nvPr/>
        </p:nvSpPr>
        <p:spPr>
          <a:xfrm>
            <a:off x="1012667" y="969967"/>
            <a:ext cx="10966873" cy="438737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 algn="r"/>
            <a:r>
              <a:rPr lang="fr-FR" sz="1400">
                <a:solidFill>
                  <a:srgbClr val="C00000"/>
                </a:solidFill>
                <a:latin typeface="Century Schoolbook"/>
                <a:ea typeface="Calibri"/>
                <a:cs typeface="Calibri"/>
              </a:rPr>
              <a:t>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DDF277D-35C3-A88B-6346-0F6635EB52C8}"/>
              </a:ext>
            </a:extLst>
          </p:cNvPr>
          <p:cNvSpPr>
            <a:spLocks/>
          </p:cNvSpPr>
          <p:nvPr/>
        </p:nvSpPr>
        <p:spPr>
          <a:xfrm>
            <a:off x="1012667" y="969967"/>
            <a:ext cx="9320953" cy="393017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 algn="r"/>
            <a:r>
              <a:rPr lang="fr-FR" sz="1400">
                <a:solidFill>
                  <a:schemeClr val="accent2">
                    <a:lumMod val="75000"/>
                  </a:schemeClr>
                </a:solidFill>
                <a:latin typeface="Century Schoolbook"/>
                <a:ea typeface="Calibri"/>
                <a:cs typeface="Calibri"/>
              </a:rPr>
              <a:t>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AA1A41-CFCF-A5B8-6418-E5FBD5745375}"/>
              </a:ext>
            </a:extLst>
          </p:cNvPr>
          <p:cNvSpPr>
            <a:spLocks/>
          </p:cNvSpPr>
          <p:nvPr/>
        </p:nvSpPr>
        <p:spPr>
          <a:xfrm>
            <a:off x="1012667" y="969967"/>
            <a:ext cx="8953288" cy="438356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 algn="r"/>
            <a:r>
              <a:rPr lang="fr-FR" sz="1400">
                <a:solidFill>
                  <a:schemeClr val="accent4">
                    <a:lumMod val="75000"/>
                  </a:schemeClr>
                </a:solidFill>
                <a:latin typeface="Century Schoolbook"/>
                <a:ea typeface="Calibri"/>
                <a:cs typeface="Calibri"/>
              </a:rPr>
              <a:t>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819D05-EC73-ABFD-FD14-572853CB6B09}"/>
              </a:ext>
            </a:extLst>
          </p:cNvPr>
          <p:cNvSpPr>
            <a:spLocks/>
          </p:cNvSpPr>
          <p:nvPr/>
        </p:nvSpPr>
        <p:spPr>
          <a:xfrm>
            <a:off x="1012667" y="969967"/>
            <a:ext cx="6210087" cy="3290095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 algn="r"/>
            <a:r>
              <a:rPr lang="fr-FR" sz="1400">
                <a:solidFill>
                  <a:schemeClr val="accent5">
                    <a:lumMod val="75000"/>
                  </a:schemeClr>
                </a:solidFill>
                <a:latin typeface="Century Schoolbook"/>
                <a:ea typeface="Calibri"/>
                <a:cs typeface="Calibri"/>
              </a:rPr>
              <a:t>B</a:t>
            </a: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B8B4CC-B0CC-99AE-D8EF-F9138EE0F97F}"/>
              </a:ext>
            </a:extLst>
          </p:cNvPr>
          <p:cNvSpPr>
            <a:spLocks noChangeAspect="1"/>
          </p:cNvSpPr>
          <p:nvPr/>
        </p:nvSpPr>
        <p:spPr>
          <a:xfrm>
            <a:off x="1012668" y="960442"/>
            <a:ext cx="4670848" cy="203660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 algn="r"/>
            <a:r>
              <a:rPr lang="fr-FR" sz="1400">
                <a:solidFill>
                  <a:schemeClr val="accent6">
                    <a:lumMod val="75000"/>
                  </a:schemeClr>
                </a:solidFill>
                <a:latin typeface="Century Schoolbook"/>
                <a:ea typeface="Calibri"/>
                <a:cs typeface="Calibri"/>
              </a:rPr>
              <a:t>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469B45-436E-EB4B-BFBF-02F8BEA45BFA}"/>
              </a:ext>
            </a:extLst>
          </p:cNvPr>
          <p:cNvSpPr/>
          <p:nvPr/>
        </p:nvSpPr>
        <p:spPr>
          <a:xfrm>
            <a:off x="1009711" y="972460"/>
            <a:ext cx="5488851" cy="60404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20" name="ZoneTexte 6">
            <a:extLst>
              <a:ext uri="{FF2B5EF4-FFF2-40B4-BE49-F238E27FC236}">
                <a16:creationId xmlns:a16="http://schemas.microsoft.com/office/drawing/2014/main" id="{8B0DA009-08C5-F4CD-218F-0B45DCE5F1A8}"/>
              </a:ext>
            </a:extLst>
          </p:cNvPr>
          <p:cNvSpPr txBox="1"/>
          <p:nvPr/>
        </p:nvSpPr>
        <p:spPr>
          <a:xfrm>
            <a:off x="2710296" y="692726"/>
            <a:ext cx="2485157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latin typeface="Century Schoolbook"/>
              </a:rPr>
              <a:t>L1 Cache, 4096-bit </a:t>
            </a:r>
            <a:r>
              <a:rPr lang="fr-FR" sz="1200" err="1">
                <a:latin typeface="Century Schoolbook"/>
              </a:rPr>
              <a:t>parallelism</a:t>
            </a:r>
            <a:endParaRPr lang="fr-FR" err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75590B-ECE1-85E0-1288-686DED33F3E1}"/>
              </a:ext>
            </a:extLst>
          </p:cNvPr>
          <p:cNvSpPr/>
          <p:nvPr/>
        </p:nvSpPr>
        <p:spPr>
          <a:xfrm>
            <a:off x="6492394" y="972460"/>
            <a:ext cx="5488851" cy="604047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2" name="ZoneTexte 6">
            <a:extLst>
              <a:ext uri="{FF2B5EF4-FFF2-40B4-BE49-F238E27FC236}">
                <a16:creationId xmlns:a16="http://schemas.microsoft.com/office/drawing/2014/main" id="{DDC079CE-5DF1-59E8-516C-57AFA1F51968}"/>
              </a:ext>
            </a:extLst>
          </p:cNvPr>
          <p:cNvSpPr txBox="1"/>
          <p:nvPr/>
        </p:nvSpPr>
        <p:spPr>
          <a:xfrm>
            <a:off x="128593" y="1784547"/>
            <a:ext cx="972530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chemeClr val="bg1"/>
                </a:solidFill>
                <a:latin typeface="Century Schoolbook"/>
              </a:rPr>
              <a:t>_  </a:t>
            </a:r>
            <a:r>
              <a:rPr lang="fr-FR" sz="1600" b="1" dirty="0">
                <a:latin typeface="Century Schoolbook"/>
              </a:rPr>
              <a:t>n - </a:t>
            </a:r>
            <a:r>
              <a:rPr lang="fr-FR" sz="1600" b="1">
                <a:latin typeface="Century Schoolbook"/>
              </a:rPr>
              <a:t>k </a:t>
            </a:r>
            <a:endParaRPr lang="fr-FR">
              <a:latin typeface="Calibri" panose="020F0502020204030204"/>
              <a:cs typeface="Calibri"/>
            </a:endParaRPr>
          </a:p>
          <a:p>
            <a:r>
              <a:rPr lang="fr-FR" sz="1600" b="1" dirty="0">
                <a:latin typeface="Century Schoolbook"/>
              </a:rPr>
              <a:t>= m</a:t>
            </a:r>
            <a:r>
              <a:rPr lang="fr-FR" sz="1600" dirty="0">
                <a:latin typeface="Century Schoolbook"/>
              </a:rPr>
              <a:t> x </a:t>
            </a:r>
            <a:r>
              <a:rPr lang="fr-FR" sz="1600" b="1" dirty="0">
                <a:latin typeface="Century Schoolbook"/>
              </a:rPr>
              <a:t>t</a:t>
            </a:r>
            <a:endParaRPr lang="fr-FR">
              <a:ea typeface="Calibri"/>
              <a:cs typeface="Calibri"/>
            </a:endParaRPr>
          </a:p>
        </p:txBody>
      </p:sp>
      <p:sp>
        <p:nvSpPr>
          <p:cNvPr id="4" name="ZoneTexte 6">
            <a:extLst>
              <a:ext uri="{FF2B5EF4-FFF2-40B4-BE49-F238E27FC236}">
                <a16:creationId xmlns:a16="http://schemas.microsoft.com/office/drawing/2014/main" id="{FAC9E9D7-7991-8569-F4C9-4B1458BCD8D5}"/>
              </a:ext>
            </a:extLst>
          </p:cNvPr>
          <p:cNvSpPr txBox="1"/>
          <p:nvPr/>
        </p:nvSpPr>
        <p:spPr>
          <a:xfrm>
            <a:off x="3051488" y="3012845"/>
            <a:ext cx="494859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>
                <a:solidFill>
                  <a:schemeClr val="bg1"/>
                </a:solidFill>
                <a:latin typeface="Century Schoolbook"/>
              </a:rPr>
              <a:t>_</a:t>
            </a:r>
            <a:r>
              <a:rPr lang="fr-FR" sz="1600" b="1">
                <a:latin typeface="Century Schoolbook"/>
              </a:rPr>
              <a:t>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F7695FC-EE11-2817-EE5F-8B4D3A951DCB}"/>
              </a:ext>
            </a:extLst>
          </p:cNvPr>
          <p:cNvSpPr txBox="1"/>
          <p:nvPr/>
        </p:nvSpPr>
        <p:spPr>
          <a:xfrm>
            <a:off x="11862179" y="6494059"/>
            <a:ext cx="3298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>
                <a:solidFill>
                  <a:srgbClr val="A5A5A5"/>
                </a:solidFill>
                <a:latin typeface="Century Schoolbook"/>
                <a:ea typeface="Calibri"/>
                <a:cs typeface="Calibri"/>
              </a:rPr>
              <a:t>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0900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C819D05-EC73-ABFD-FD14-572853CB6B09}"/>
              </a:ext>
            </a:extLst>
          </p:cNvPr>
          <p:cNvSpPr>
            <a:spLocks/>
          </p:cNvSpPr>
          <p:nvPr/>
        </p:nvSpPr>
        <p:spPr>
          <a:xfrm>
            <a:off x="1012667" y="969967"/>
            <a:ext cx="6210087" cy="3290095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 algn="r"/>
            <a:r>
              <a:rPr lang="fr-FR" sz="1400">
                <a:solidFill>
                  <a:schemeClr val="accent5">
                    <a:lumMod val="75000"/>
                  </a:schemeClr>
                </a:solidFill>
                <a:latin typeface="Century Schoolbook"/>
                <a:ea typeface="Calibri"/>
                <a:cs typeface="Calibri"/>
              </a:rPr>
              <a:t>B</a:t>
            </a:r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469B45-436E-EB4B-BFBF-02F8BEA45BFA}"/>
              </a:ext>
            </a:extLst>
          </p:cNvPr>
          <p:cNvSpPr/>
          <p:nvPr/>
        </p:nvSpPr>
        <p:spPr>
          <a:xfrm>
            <a:off x="1009711" y="972460"/>
            <a:ext cx="5488851" cy="60404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20" name="ZoneTexte 6">
            <a:extLst>
              <a:ext uri="{FF2B5EF4-FFF2-40B4-BE49-F238E27FC236}">
                <a16:creationId xmlns:a16="http://schemas.microsoft.com/office/drawing/2014/main" id="{8B0DA009-08C5-F4CD-218F-0B45DCE5F1A8}"/>
              </a:ext>
            </a:extLst>
          </p:cNvPr>
          <p:cNvSpPr txBox="1"/>
          <p:nvPr/>
        </p:nvSpPr>
        <p:spPr>
          <a:xfrm>
            <a:off x="2710296" y="692726"/>
            <a:ext cx="2485157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>
                <a:latin typeface="Century Schoolbook"/>
              </a:rPr>
              <a:t>L1 Cache, 4096-bit </a:t>
            </a:r>
            <a:r>
              <a:rPr lang="fr-FR" sz="1200" err="1">
                <a:latin typeface="Century Schoolbook"/>
              </a:rPr>
              <a:t>parallelism</a:t>
            </a:r>
            <a:endParaRPr lang="fr-FR" err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75590B-ECE1-85E0-1288-686DED33F3E1}"/>
              </a:ext>
            </a:extLst>
          </p:cNvPr>
          <p:cNvSpPr/>
          <p:nvPr/>
        </p:nvSpPr>
        <p:spPr>
          <a:xfrm>
            <a:off x="6492394" y="972460"/>
            <a:ext cx="5488851" cy="604047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400">
              <a:solidFill>
                <a:schemeClr val="tx1"/>
              </a:solidFill>
              <a:latin typeface="Century Schoolbook"/>
              <a:ea typeface="Calibri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5B23E1-4249-D494-E22B-A6F482059A73}"/>
              </a:ext>
            </a:extLst>
          </p:cNvPr>
          <p:cNvSpPr>
            <a:spLocks/>
          </p:cNvSpPr>
          <p:nvPr/>
        </p:nvSpPr>
        <p:spPr>
          <a:xfrm>
            <a:off x="1012666" y="969966"/>
            <a:ext cx="5482207" cy="4359169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 algn="r"/>
            <a:r>
              <a:rPr lang="fr-FR" sz="1400">
                <a:solidFill>
                  <a:schemeClr val="accent5">
                    <a:lumMod val="75000"/>
                  </a:schemeClr>
                </a:solidFill>
                <a:latin typeface="Century Schoolbook"/>
                <a:ea typeface="Calibri"/>
                <a:cs typeface="Calibri"/>
              </a:rPr>
              <a:t>B''</a:t>
            </a:r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4321E6-B5EE-8857-DF6C-69CD67A6D0F4}"/>
              </a:ext>
            </a:extLst>
          </p:cNvPr>
          <p:cNvSpPr>
            <a:spLocks/>
          </p:cNvSpPr>
          <p:nvPr/>
        </p:nvSpPr>
        <p:spPr>
          <a:xfrm>
            <a:off x="1012666" y="969965"/>
            <a:ext cx="9849490" cy="2448483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 algn="r"/>
            <a:r>
              <a:rPr lang="fr-FR" sz="1400">
                <a:solidFill>
                  <a:schemeClr val="accent5">
                    <a:lumMod val="75000"/>
                  </a:schemeClr>
                </a:solidFill>
                <a:latin typeface="Century Schoolbook"/>
                <a:ea typeface="Calibri"/>
                <a:cs typeface="Calibri"/>
              </a:rPr>
              <a:t>B'</a:t>
            </a:r>
            <a:endParaRPr lang="fr-FR"/>
          </a:p>
        </p:txBody>
      </p:sp>
      <p:sp>
        <p:nvSpPr>
          <p:cNvPr id="8" name="ZoneTexte 6">
            <a:extLst>
              <a:ext uri="{FF2B5EF4-FFF2-40B4-BE49-F238E27FC236}">
                <a16:creationId xmlns:a16="http://schemas.microsoft.com/office/drawing/2014/main" id="{C08F129A-2BAE-5BBD-AA63-DCBB51F2F34F}"/>
              </a:ext>
            </a:extLst>
          </p:cNvPr>
          <p:cNvSpPr txBox="1"/>
          <p:nvPr/>
        </p:nvSpPr>
        <p:spPr>
          <a:xfrm>
            <a:off x="3620145" y="4377621"/>
            <a:ext cx="494859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>
                <a:solidFill>
                  <a:schemeClr val="bg1"/>
                </a:solidFill>
                <a:latin typeface="Century Schoolbook"/>
              </a:rPr>
              <a:t>_</a:t>
            </a:r>
            <a:r>
              <a:rPr lang="fr-FR" sz="1600" b="1">
                <a:latin typeface="Century Schoolbook"/>
              </a:rPr>
              <a:t>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640565A-30B9-3C78-3845-FB178A0E7B8F}"/>
              </a:ext>
            </a:extLst>
          </p:cNvPr>
          <p:cNvSpPr txBox="1"/>
          <p:nvPr/>
        </p:nvSpPr>
        <p:spPr>
          <a:xfrm>
            <a:off x="11862179" y="6494059"/>
            <a:ext cx="3298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>
                <a:solidFill>
                  <a:srgbClr val="A5A5A5"/>
                </a:solidFill>
                <a:latin typeface="Century Schoolbook"/>
                <a:ea typeface="Calibri"/>
                <a:cs typeface="Calibri"/>
              </a:rPr>
              <a:t>8</a:t>
            </a:r>
            <a:endParaRPr lang="fr-FR" dirty="0"/>
          </a:p>
        </p:txBody>
      </p:sp>
      <p:sp>
        <p:nvSpPr>
          <p:cNvPr id="9" name="ZoneTexte 6">
            <a:extLst>
              <a:ext uri="{FF2B5EF4-FFF2-40B4-BE49-F238E27FC236}">
                <a16:creationId xmlns:a16="http://schemas.microsoft.com/office/drawing/2014/main" id="{1AD29E5E-5760-5767-58E4-1DE69B273C39}"/>
              </a:ext>
            </a:extLst>
          </p:cNvPr>
          <p:cNvSpPr txBox="1"/>
          <p:nvPr/>
        </p:nvSpPr>
        <p:spPr>
          <a:xfrm>
            <a:off x="128593" y="2193980"/>
            <a:ext cx="972530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chemeClr val="bg1"/>
                </a:solidFill>
                <a:latin typeface="Century Schoolbook"/>
              </a:rPr>
              <a:t>_  </a:t>
            </a:r>
            <a:r>
              <a:rPr lang="fr-FR" sz="1600" b="1" dirty="0">
                <a:latin typeface="Century Schoolbook"/>
              </a:rPr>
              <a:t>n - </a:t>
            </a:r>
            <a:r>
              <a:rPr lang="fr-FR" sz="1600" b="1">
                <a:latin typeface="Century Schoolbook"/>
              </a:rPr>
              <a:t>k </a:t>
            </a:r>
            <a:endParaRPr lang="fr-FR">
              <a:latin typeface="Calibri" panose="020F0502020204030204"/>
              <a:cs typeface="Calibri"/>
            </a:endParaRPr>
          </a:p>
          <a:p>
            <a:r>
              <a:rPr lang="fr-FR" sz="1600" b="1" dirty="0">
                <a:latin typeface="Century Schoolbook"/>
              </a:rPr>
              <a:t>= m</a:t>
            </a:r>
            <a:r>
              <a:rPr lang="fr-FR" sz="1600" dirty="0">
                <a:latin typeface="Century Schoolbook"/>
              </a:rPr>
              <a:t> x </a:t>
            </a:r>
            <a:r>
              <a:rPr lang="fr-FR" sz="1600" b="1" dirty="0">
                <a:latin typeface="Century Schoolbook"/>
              </a:rPr>
              <a:t>t</a:t>
            </a:r>
            <a:endParaRPr lang="fr-FR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494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9855D0C5-EC66-E015-0B09-70048EDC3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65193"/>
              </p:ext>
            </p:extLst>
          </p:nvPr>
        </p:nvGraphicFramePr>
        <p:xfrm>
          <a:off x="7381164" y="2388357"/>
          <a:ext cx="2069908" cy="2105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91403">
                  <a:extLst>
                    <a:ext uri="{9D8B030D-6E8A-4147-A177-3AD203B41FA5}">
                      <a16:colId xmlns:a16="http://schemas.microsoft.com/office/drawing/2014/main" val="3912299287"/>
                    </a:ext>
                  </a:extLst>
                </a:gridCol>
                <a:gridCol w="682386">
                  <a:extLst>
                    <a:ext uri="{9D8B030D-6E8A-4147-A177-3AD203B41FA5}">
                      <a16:colId xmlns:a16="http://schemas.microsoft.com/office/drawing/2014/main" val="1596885681"/>
                    </a:ext>
                  </a:extLst>
                </a:gridCol>
                <a:gridCol w="796119">
                  <a:extLst>
                    <a:ext uri="{9D8B030D-6E8A-4147-A177-3AD203B41FA5}">
                      <a16:colId xmlns:a16="http://schemas.microsoft.com/office/drawing/2014/main" val="1962530252"/>
                    </a:ext>
                  </a:extLst>
                </a:gridCol>
              </a:tblGrid>
              <a:tr h="310571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fr-FR" sz="1800" b="1" i="0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entury Schoolbook"/>
                        </a:rPr>
                        <a:t>m</a:t>
                      </a:r>
                      <a:endParaRPr lang="fr-FR" b="1" i="0">
                        <a:solidFill>
                          <a:srgbClr val="FFFFFF"/>
                        </a:solidFill>
                        <a:effectLst/>
                        <a:highlight>
                          <a:srgbClr val="4472C4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1" i="0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entury Schoolbook"/>
                        </a:rPr>
                        <a:t>t</a:t>
                      </a:r>
                      <a:endParaRPr lang="fr-FR" b="1" i="0">
                        <a:solidFill>
                          <a:srgbClr val="FFFFFF"/>
                        </a:solidFill>
                        <a:effectLst/>
                        <a:highlight>
                          <a:srgbClr val="4472C4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entury Schoolbook"/>
                        </a:rPr>
                        <a:t>n</a:t>
                      </a:r>
                      <a:endParaRPr lang="fr-FR" b="1" i="0">
                        <a:solidFill>
                          <a:srgbClr val="FFFFFF"/>
                        </a:solidFill>
                        <a:effectLst/>
                        <a:highlight>
                          <a:srgbClr val="4472C4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32304"/>
                  </a:ext>
                </a:extLst>
              </a:tr>
              <a:tr h="310572">
                <a:tc>
                  <a:txBody>
                    <a:bodyPr/>
                    <a:lstStyle/>
                    <a:p>
                      <a:pPr algn="l" rtl="0" fontAlgn="base"/>
                      <a:endParaRPr lang="fr-FR" sz="1800" b="0" i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fr-FR" sz="1800" b="0" i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fr-FR" sz="1800" b="0" i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279831"/>
                  </a:ext>
                </a:extLst>
              </a:tr>
              <a:tr h="310572"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DAE3F3"/>
                          </a:highlight>
                          <a:latin typeface="Century Schoolbook"/>
                        </a:rPr>
                        <a:t>7</a:t>
                      </a:r>
                      <a:endParaRPr lang="fr-FR" b="0" i="0">
                        <a:solidFill>
                          <a:srgbClr val="000000"/>
                        </a:solidFill>
                        <a:effectLst/>
                        <a:highlight>
                          <a:srgbClr val="DAE3F3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DAE3F3"/>
                          </a:highlight>
                          <a:latin typeface="Century Schoolbook"/>
                        </a:rPr>
                        <a:t>96</a:t>
                      </a:r>
                      <a:endParaRPr lang="fr-FR" b="0" i="0">
                        <a:solidFill>
                          <a:srgbClr val="000000"/>
                        </a:solidFill>
                        <a:effectLst/>
                        <a:highlight>
                          <a:srgbClr val="DAE3F3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DAE3F3"/>
                          </a:highlight>
                          <a:latin typeface="Century Schoolbook"/>
                        </a:rPr>
                        <a:t>2400</a:t>
                      </a:r>
                      <a:endParaRPr lang="fr-FR" b="0" i="0">
                        <a:solidFill>
                          <a:srgbClr val="000000"/>
                        </a:solidFill>
                        <a:effectLst/>
                        <a:highlight>
                          <a:srgbClr val="DAE3F3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467841"/>
                  </a:ext>
                </a:extLst>
              </a:tr>
              <a:tr h="310572"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CFD5EA"/>
                          </a:highlight>
                          <a:latin typeface="Century Schoolbook"/>
                        </a:rPr>
                        <a:t>8</a:t>
                      </a:r>
                      <a:endParaRPr lang="fr-FR" b="0" i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CFD5EA"/>
                          </a:highlight>
                          <a:latin typeface="Century Schoolbook"/>
                        </a:rPr>
                        <a:t>128</a:t>
                      </a:r>
                      <a:endParaRPr lang="fr-FR" b="0" i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CFD5EA"/>
                          </a:highlight>
                          <a:latin typeface="Century Schoolbook"/>
                        </a:rPr>
                        <a:t>4096</a:t>
                      </a:r>
                      <a:endParaRPr lang="fr-FR" b="0" i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85061"/>
                  </a:ext>
                </a:extLst>
              </a:tr>
              <a:tr h="310571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endParaRPr lang="fr-FR" sz="1800" b="0" i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>
                      <a:solidFill>
                        <a:srgbClr val="FFFFFF"/>
                      </a:solidFill>
                    </a:lnL>
                    <a:lnR w="10630">
                      <a:solidFill>
                        <a:srgbClr val="FFFFFF"/>
                      </a:solidFill>
                    </a:lnR>
                    <a:lnT w="10630">
                      <a:solidFill>
                        <a:srgbClr val="FFFFFF"/>
                      </a:solidFill>
                    </a:lnT>
                    <a:lnB w="1063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endParaRPr lang="fr-FR" sz="1800" b="0" i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>
                      <a:solidFill>
                        <a:srgbClr val="FFFFFF"/>
                      </a:solidFill>
                    </a:lnL>
                    <a:lnR w="10630">
                      <a:solidFill>
                        <a:srgbClr val="FFFFFF"/>
                      </a:solidFill>
                    </a:lnR>
                    <a:lnT w="10630">
                      <a:solidFill>
                        <a:srgbClr val="FFFFFF"/>
                      </a:solidFill>
                    </a:lnT>
                    <a:lnB w="1063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endParaRPr lang="fr-FR" sz="1800" b="0" i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>
                      <a:solidFill>
                        <a:srgbClr val="FFFFFF"/>
                      </a:solidFill>
                    </a:lnL>
                    <a:lnR w="10630">
                      <a:solidFill>
                        <a:srgbClr val="FFFFFF"/>
                      </a:solidFill>
                    </a:lnR>
                    <a:lnT w="10630">
                      <a:solidFill>
                        <a:srgbClr val="FFFFFF"/>
                      </a:solidFill>
                    </a:lnT>
                    <a:lnB w="1063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369515"/>
                  </a:ext>
                </a:extLst>
              </a:tr>
              <a:tr h="310571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endParaRPr lang="fr-FR" sz="1800" b="0" i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>
                      <a:solidFill>
                        <a:srgbClr val="FFFFFF"/>
                      </a:solidFill>
                    </a:lnL>
                    <a:lnR w="10630">
                      <a:solidFill>
                        <a:srgbClr val="FFFFFF"/>
                      </a:solidFill>
                    </a:lnR>
                    <a:lnT w="10630">
                      <a:solidFill>
                        <a:srgbClr val="FFFFFF"/>
                      </a:solidFill>
                    </a:lnT>
                    <a:lnB w="10630">
                      <a:solidFill>
                        <a:srgbClr val="FFFFFF"/>
                      </a:solidFill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endParaRPr lang="fr-FR" sz="1800" b="0" i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>
                      <a:solidFill>
                        <a:srgbClr val="FFFFFF"/>
                      </a:solidFill>
                    </a:lnL>
                    <a:lnR w="10630">
                      <a:solidFill>
                        <a:srgbClr val="FFFFFF"/>
                      </a:solidFill>
                    </a:lnR>
                    <a:lnT w="10630">
                      <a:solidFill>
                        <a:srgbClr val="FFFFFF"/>
                      </a:solidFill>
                    </a:lnT>
                    <a:lnB w="10630">
                      <a:solidFill>
                        <a:srgbClr val="FFFFFF"/>
                      </a:solidFill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endParaRPr lang="fr-FR" sz="1800" b="0" i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>
                      <a:solidFill>
                        <a:srgbClr val="FFFFFF"/>
                      </a:solidFill>
                    </a:lnL>
                    <a:lnR w="10630">
                      <a:solidFill>
                        <a:srgbClr val="FFFFFF"/>
                      </a:solidFill>
                    </a:lnR>
                    <a:lnT w="10630">
                      <a:solidFill>
                        <a:srgbClr val="FFFFFF"/>
                      </a:solidFill>
                    </a:lnT>
                    <a:lnB w="10630">
                      <a:solidFill>
                        <a:srgbClr val="FFFFFF"/>
                      </a:solidFill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938785"/>
                  </a:ext>
                </a:extLst>
              </a:tr>
            </a:tbl>
          </a:graphicData>
        </a:graphic>
      </p:graphicFrame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31210F34-6DBF-C414-DB1C-848527731CDB}"/>
              </a:ext>
            </a:extLst>
          </p:cNvPr>
          <p:cNvSpPr/>
          <p:nvPr/>
        </p:nvSpPr>
        <p:spPr>
          <a:xfrm>
            <a:off x="5788925" y="3332328"/>
            <a:ext cx="1285164" cy="2047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6">
            <a:extLst>
              <a:ext uri="{FF2B5EF4-FFF2-40B4-BE49-F238E27FC236}">
                <a16:creationId xmlns:a16="http://schemas.microsoft.com/office/drawing/2014/main" id="{1D3592FF-1530-0EB0-0B92-ADD7473318CF}"/>
              </a:ext>
            </a:extLst>
          </p:cNvPr>
          <p:cNvSpPr txBox="1"/>
          <p:nvPr/>
        </p:nvSpPr>
        <p:spPr>
          <a:xfrm>
            <a:off x="889901" y="1710205"/>
            <a:ext cx="3197226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err="1">
                <a:latin typeface="Century Schoolbook"/>
              </a:rPr>
              <a:t>Classic</a:t>
            </a:r>
            <a:r>
              <a:rPr lang="fr-FR" sz="2000" b="1" dirty="0">
                <a:latin typeface="Century Schoolbook"/>
              </a:rPr>
              <a:t> </a:t>
            </a:r>
            <a:r>
              <a:rPr lang="fr-FR" sz="2000" b="1" dirty="0" err="1">
                <a:latin typeface="Century Schoolbook"/>
              </a:rPr>
              <a:t>McEliece</a:t>
            </a:r>
            <a:endParaRPr lang="fr-FR" sz="3200" b="1" dirty="0">
              <a:ea typeface="Calibri"/>
              <a:cs typeface="Calibri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08B86AC-2B75-F898-B9C4-1826C1195F2C}"/>
              </a:ext>
            </a:extLst>
          </p:cNvPr>
          <p:cNvSpPr txBox="1"/>
          <p:nvPr/>
        </p:nvSpPr>
        <p:spPr>
          <a:xfrm>
            <a:off x="11862179" y="6494059"/>
            <a:ext cx="3298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>
                <a:solidFill>
                  <a:srgbClr val="A5A5A5"/>
                </a:solidFill>
                <a:latin typeface="Century Schoolbook"/>
                <a:ea typeface="Calibri"/>
                <a:cs typeface="Calibri"/>
              </a:rPr>
              <a:t>9</a:t>
            </a:r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6200093C-AC28-30B8-895F-688F50536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494048"/>
              </p:ext>
            </p:extLst>
          </p:nvPr>
        </p:nvGraphicFramePr>
        <p:xfrm>
          <a:off x="386686" y="2388358"/>
          <a:ext cx="4903308" cy="210706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62834">
                  <a:extLst>
                    <a:ext uri="{9D8B030D-6E8A-4147-A177-3AD203B41FA5}">
                      <a16:colId xmlns:a16="http://schemas.microsoft.com/office/drawing/2014/main" val="1362530736"/>
                    </a:ext>
                  </a:extLst>
                </a:gridCol>
                <a:gridCol w="1189463">
                  <a:extLst>
                    <a:ext uri="{9D8B030D-6E8A-4147-A177-3AD203B41FA5}">
                      <a16:colId xmlns:a16="http://schemas.microsoft.com/office/drawing/2014/main" val="3352874752"/>
                    </a:ext>
                  </a:extLst>
                </a:gridCol>
                <a:gridCol w="557557">
                  <a:extLst>
                    <a:ext uri="{9D8B030D-6E8A-4147-A177-3AD203B41FA5}">
                      <a16:colId xmlns:a16="http://schemas.microsoft.com/office/drawing/2014/main" val="3912299287"/>
                    </a:ext>
                  </a:extLst>
                </a:gridCol>
                <a:gridCol w="576146">
                  <a:extLst>
                    <a:ext uri="{9D8B030D-6E8A-4147-A177-3AD203B41FA5}">
                      <a16:colId xmlns:a16="http://schemas.microsoft.com/office/drawing/2014/main" val="1596885681"/>
                    </a:ext>
                  </a:extLst>
                </a:gridCol>
                <a:gridCol w="817308">
                  <a:extLst>
                    <a:ext uri="{9D8B030D-6E8A-4147-A177-3AD203B41FA5}">
                      <a16:colId xmlns:a16="http://schemas.microsoft.com/office/drawing/2014/main" val="1962530252"/>
                    </a:ext>
                  </a:extLst>
                </a:gridCol>
              </a:tblGrid>
              <a:tr h="352567"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dirty="0" err="1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entury Schoolbook"/>
                        </a:rPr>
                        <a:t>Parameter</a:t>
                      </a:r>
                      <a:r>
                        <a:rPr lang="fr-FR" sz="1800" b="0" i="0" dirty="0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entury Schoolbook"/>
                        </a:rPr>
                        <a:t> Set</a:t>
                      </a:r>
                      <a:endParaRPr lang="fr-FR" b="1" i="0" dirty="0">
                        <a:solidFill>
                          <a:srgbClr val="FFFFFF"/>
                        </a:solidFill>
                        <a:effectLst/>
                        <a:highlight>
                          <a:srgbClr val="4472C4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err="1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entury Schoolbook"/>
                        </a:rPr>
                        <a:t>Category</a:t>
                      </a:r>
                      <a:endParaRPr lang="fr-FR" b="0" i="0" err="1">
                        <a:solidFill>
                          <a:srgbClr val="FFFFFF"/>
                        </a:solidFill>
                        <a:effectLst/>
                        <a:highlight>
                          <a:srgbClr val="4472C4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fr-FR" sz="1800" b="1" i="0" dirty="0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entury Schoolbook"/>
                        </a:rPr>
                        <a:t>m</a:t>
                      </a:r>
                      <a:endParaRPr lang="fr-FR" b="1" i="0" dirty="0">
                        <a:solidFill>
                          <a:srgbClr val="FFFFFF"/>
                        </a:solidFill>
                        <a:effectLst/>
                        <a:highlight>
                          <a:srgbClr val="4472C4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1" i="0" dirty="0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entury Schoolbook"/>
                        </a:rPr>
                        <a:t>t</a:t>
                      </a:r>
                      <a:endParaRPr lang="fr-FR" b="1" i="0" dirty="0">
                        <a:solidFill>
                          <a:srgbClr val="FFFFFF"/>
                        </a:solidFill>
                        <a:effectLst/>
                        <a:highlight>
                          <a:srgbClr val="4472C4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entury Schoolbook"/>
                        </a:rPr>
                        <a:t>n</a:t>
                      </a:r>
                      <a:endParaRPr lang="fr-FR" b="1" i="0" dirty="0">
                        <a:solidFill>
                          <a:srgbClr val="FFFFFF"/>
                        </a:solidFill>
                        <a:effectLst/>
                        <a:highlight>
                          <a:srgbClr val="4472C4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32304"/>
                  </a:ext>
                </a:extLst>
              </a:tr>
              <a:tr h="310572"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FD5EA"/>
                          </a:highlight>
                          <a:latin typeface="Century Schoolbook"/>
                        </a:rPr>
                        <a:t>348864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CFD5EA"/>
                          </a:highlight>
                          <a:latin typeface="Century Schoolbook"/>
                        </a:rPr>
                        <a:t>I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CFD5EA"/>
                          </a:highlight>
                          <a:latin typeface="Century Schoolbook"/>
                        </a:rPr>
                        <a:t>12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CFD5EA"/>
                          </a:highlight>
                          <a:latin typeface="Century Schoolbook"/>
                        </a:rPr>
                        <a:t>64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CFD5EA"/>
                          </a:highlight>
                          <a:latin typeface="Century Schoolbook"/>
                        </a:rPr>
                        <a:t>3488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279831"/>
                  </a:ext>
                </a:extLst>
              </a:tr>
              <a:tr h="310572"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AE3F3"/>
                          </a:highlight>
                          <a:latin typeface="Century Schoolbook"/>
                        </a:rPr>
                        <a:t>460896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DAE3F3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DAE3F3"/>
                          </a:highlight>
                          <a:latin typeface="Century Schoolbook"/>
                        </a:rPr>
                        <a:t>III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DAE3F3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DAE3F3"/>
                          </a:highlight>
                          <a:latin typeface="Century Schoolbook"/>
                        </a:rPr>
                        <a:t>13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DAE3F3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DAE3F3"/>
                          </a:highlight>
                          <a:latin typeface="Century Schoolbook"/>
                        </a:rPr>
                        <a:t>96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DAE3F3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DAE3F3"/>
                          </a:highlight>
                          <a:latin typeface="Century Schoolbook"/>
                        </a:rPr>
                        <a:t>4608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DAE3F3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467841"/>
                  </a:ext>
                </a:extLst>
              </a:tr>
              <a:tr h="310572"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FD5EA"/>
                          </a:highlight>
                          <a:latin typeface="Century Schoolbook"/>
                        </a:rPr>
                        <a:t>6688128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CFD5EA"/>
                          </a:highlight>
                          <a:latin typeface="Century Schoolbook"/>
                        </a:rPr>
                        <a:t>V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CFD5EA"/>
                          </a:highlight>
                          <a:latin typeface="Century Schoolbook"/>
                        </a:rPr>
                        <a:t>13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CFD5EA"/>
                          </a:highlight>
                          <a:latin typeface="Century Schoolbook"/>
                        </a:rPr>
                        <a:t>128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CFD5EA"/>
                          </a:highlight>
                          <a:latin typeface="Century Schoolbook"/>
                        </a:rPr>
                        <a:t>6688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85061"/>
                  </a:ext>
                </a:extLst>
              </a:tr>
              <a:tr h="310572"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9EBF5"/>
                          </a:highlight>
                          <a:latin typeface="Century Schoolbook"/>
                        </a:rPr>
                        <a:t>6960119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E9EBF5"/>
                          </a:highlight>
                          <a:latin typeface="Century Schoolbook"/>
                        </a:rPr>
                        <a:t>V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E9EBF5"/>
                          </a:highlight>
                          <a:latin typeface="Century Schoolbook"/>
                        </a:rPr>
                        <a:t>13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E9EBF5"/>
                          </a:highlight>
                          <a:latin typeface="Century Schoolbook"/>
                        </a:rPr>
                        <a:t>119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E9EBF5"/>
                          </a:highlight>
                          <a:latin typeface="Century Schoolbook"/>
                        </a:rPr>
                        <a:t>6960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369515"/>
                  </a:ext>
                </a:extLst>
              </a:tr>
              <a:tr h="310572"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FD5EA"/>
                          </a:highlight>
                          <a:latin typeface="Century Schoolbook"/>
                        </a:rPr>
                        <a:t>8192128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CFD5EA"/>
                          </a:highlight>
                          <a:latin typeface="Century Schoolbook"/>
                        </a:rPr>
                        <a:t>V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CFD5EA"/>
                          </a:highlight>
                          <a:latin typeface="Century Schoolbook"/>
                        </a:rPr>
                        <a:t>13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CFD5EA"/>
                          </a:highlight>
                          <a:latin typeface="Century Schoolbook"/>
                        </a:rPr>
                        <a:t>128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CFD5EA"/>
                          </a:highlight>
                          <a:latin typeface="Century Schoolbook"/>
                        </a:rPr>
                        <a:t>8192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938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662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82D781B7-49F6-DFCB-D0D2-1DB89EEA2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547999"/>
              </p:ext>
            </p:extLst>
          </p:nvPr>
        </p:nvGraphicFramePr>
        <p:xfrm>
          <a:off x="386686" y="2388358"/>
          <a:ext cx="4903308" cy="210706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62834">
                  <a:extLst>
                    <a:ext uri="{9D8B030D-6E8A-4147-A177-3AD203B41FA5}">
                      <a16:colId xmlns:a16="http://schemas.microsoft.com/office/drawing/2014/main" val="1362530736"/>
                    </a:ext>
                  </a:extLst>
                </a:gridCol>
                <a:gridCol w="1189463">
                  <a:extLst>
                    <a:ext uri="{9D8B030D-6E8A-4147-A177-3AD203B41FA5}">
                      <a16:colId xmlns:a16="http://schemas.microsoft.com/office/drawing/2014/main" val="3352874752"/>
                    </a:ext>
                  </a:extLst>
                </a:gridCol>
                <a:gridCol w="557557">
                  <a:extLst>
                    <a:ext uri="{9D8B030D-6E8A-4147-A177-3AD203B41FA5}">
                      <a16:colId xmlns:a16="http://schemas.microsoft.com/office/drawing/2014/main" val="3912299287"/>
                    </a:ext>
                  </a:extLst>
                </a:gridCol>
                <a:gridCol w="576146">
                  <a:extLst>
                    <a:ext uri="{9D8B030D-6E8A-4147-A177-3AD203B41FA5}">
                      <a16:colId xmlns:a16="http://schemas.microsoft.com/office/drawing/2014/main" val="1596885681"/>
                    </a:ext>
                  </a:extLst>
                </a:gridCol>
                <a:gridCol w="817308">
                  <a:extLst>
                    <a:ext uri="{9D8B030D-6E8A-4147-A177-3AD203B41FA5}">
                      <a16:colId xmlns:a16="http://schemas.microsoft.com/office/drawing/2014/main" val="1962530252"/>
                    </a:ext>
                  </a:extLst>
                </a:gridCol>
              </a:tblGrid>
              <a:tr h="352567"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dirty="0" err="1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entury Schoolbook"/>
                        </a:rPr>
                        <a:t>Parameter</a:t>
                      </a:r>
                      <a:r>
                        <a:rPr lang="fr-FR" sz="1800" b="0" i="0" dirty="0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entury Schoolbook"/>
                        </a:rPr>
                        <a:t> Set</a:t>
                      </a:r>
                      <a:endParaRPr lang="fr-FR" b="1" i="0" dirty="0">
                        <a:solidFill>
                          <a:srgbClr val="FFFFFF"/>
                        </a:solidFill>
                        <a:effectLst/>
                        <a:highlight>
                          <a:srgbClr val="4472C4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err="1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entury Schoolbook"/>
                        </a:rPr>
                        <a:t>Category</a:t>
                      </a:r>
                      <a:endParaRPr lang="fr-FR" b="0" i="0" err="1">
                        <a:solidFill>
                          <a:srgbClr val="FFFFFF"/>
                        </a:solidFill>
                        <a:effectLst/>
                        <a:highlight>
                          <a:srgbClr val="4472C4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fr-FR" sz="1800" b="1" i="0" dirty="0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entury Schoolbook"/>
                        </a:rPr>
                        <a:t>m</a:t>
                      </a:r>
                      <a:endParaRPr lang="fr-FR" b="1" i="0" dirty="0">
                        <a:solidFill>
                          <a:srgbClr val="FFFFFF"/>
                        </a:solidFill>
                        <a:effectLst/>
                        <a:highlight>
                          <a:srgbClr val="4472C4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1" i="0" dirty="0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entury Schoolbook"/>
                        </a:rPr>
                        <a:t>t</a:t>
                      </a:r>
                      <a:endParaRPr lang="fr-FR" b="1" i="0" dirty="0">
                        <a:solidFill>
                          <a:srgbClr val="FFFFFF"/>
                        </a:solidFill>
                        <a:effectLst/>
                        <a:highlight>
                          <a:srgbClr val="4472C4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entury Schoolbook"/>
                        </a:rPr>
                        <a:t>n</a:t>
                      </a:r>
                      <a:endParaRPr lang="fr-FR" b="1" i="0" dirty="0">
                        <a:solidFill>
                          <a:srgbClr val="FFFFFF"/>
                        </a:solidFill>
                        <a:effectLst/>
                        <a:highlight>
                          <a:srgbClr val="4472C4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32304"/>
                  </a:ext>
                </a:extLst>
              </a:tr>
              <a:tr h="310572"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FD5EA"/>
                          </a:highlight>
                          <a:latin typeface="Century Schoolbook"/>
                        </a:rPr>
                        <a:t>348864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CFD5EA"/>
                          </a:highlight>
                          <a:latin typeface="Century Schoolbook"/>
                        </a:rPr>
                        <a:t>I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CFD5EA"/>
                          </a:highlight>
                          <a:latin typeface="Century Schoolbook"/>
                        </a:rPr>
                        <a:t>12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CFD5EA"/>
                          </a:highlight>
                          <a:latin typeface="Century Schoolbook"/>
                        </a:rPr>
                        <a:t>64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CFD5EA"/>
                          </a:highlight>
                          <a:latin typeface="Century Schoolbook"/>
                        </a:rPr>
                        <a:t>3488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279831"/>
                  </a:ext>
                </a:extLst>
              </a:tr>
              <a:tr h="310572"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AE3F3"/>
                          </a:highlight>
                          <a:latin typeface="Century Schoolbook"/>
                        </a:rPr>
                        <a:t>460896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DAE3F3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DAE3F3"/>
                          </a:highlight>
                          <a:latin typeface="Century Schoolbook"/>
                        </a:rPr>
                        <a:t>III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DAE3F3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DAE3F3"/>
                          </a:highlight>
                          <a:latin typeface="Century Schoolbook"/>
                        </a:rPr>
                        <a:t>13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DAE3F3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DAE3F3"/>
                          </a:highlight>
                          <a:latin typeface="Century Schoolbook"/>
                        </a:rPr>
                        <a:t>96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DAE3F3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DAE3F3"/>
                          </a:highlight>
                          <a:latin typeface="Century Schoolbook"/>
                        </a:rPr>
                        <a:t>4608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DAE3F3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467841"/>
                  </a:ext>
                </a:extLst>
              </a:tr>
              <a:tr h="310572"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FD5EA"/>
                          </a:highlight>
                          <a:latin typeface="Century Schoolbook"/>
                        </a:rPr>
                        <a:t>6688128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CFD5EA"/>
                          </a:highlight>
                          <a:latin typeface="Century Schoolbook"/>
                        </a:rPr>
                        <a:t>V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CFD5EA"/>
                          </a:highlight>
                          <a:latin typeface="Century Schoolbook"/>
                        </a:rPr>
                        <a:t>13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CFD5EA"/>
                          </a:highlight>
                          <a:latin typeface="Century Schoolbook"/>
                        </a:rPr>
                        <a:t>128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CFD5EA"/>
                          </a:highlight>
                          <a:latin typeface="Century Schoolbook"/>
                        </a:rPr>
                        <a:t>6688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85061"/>
                  </a:ext>
                </a:extLst>
              </a:tr>
              <a:tr h="310572"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9EBF5"/>
                          </a:highlight>
                          <a:latin typeface="Century Schoolbook"/>
                        </a:rPr>
                        <a:t>6960119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E9EBF5"/>
                          </a:highlight>
                          <a:latin typeface="Century Schoolbook"/>
                        </a:rPr>
                        <a:t>V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E9EBF5"/>
                          </a:highlight>
                          <a:latin typeface="Century Schoolbook"/>
                        </a:rPr>
                        <a:t>13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E9EBF5"/>
                          </a:highlight>
                          <a:latin typeface="Century Schoolbook"/>
                        </a:rPr>
                        <a:t>119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E9EBF5"/>
                          </a:highlight>
                          <a:latin typeface="Century Schoolbook"/>
                        </a:rPr>
                        <a:t>6960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369515"/>
                  </a:ext>
                </a:extLst>
              </a:tr>
              <a:tr h="310572"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FD5EA"/>
                          </a:highlight>
                          <a:latin typeface="Century Schoolbook"/>
                        </a:rPr>
                        <a:t>8192128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CFD5EA"/>
                          </a:highlight>
                          <a:latin typeface="Century Schoolbook"/>
                        </a:rPr>
                        <a:t>V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CFD5EA"/>
                          </a:highlight>
                          <a:latin typeface="Century Schoolbook"/>
                        </a:rPr>
                        <a:t>13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CFD5EA"/>
                          </a:highlight>
                          <a:latin typeface="Century Schoolbook"/>
                        </a:rPr>
                        <a:t>128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CFD5EA"/>
                          </a:highlight>
                          <a:latin typeface="Century Schoolbook"/>
                        </a:rPr>
                        <a:t>8192</a:t>
                      </a:r>
                      <a:endParaRPr lang="fr-FR" b="0" i="0" dirty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938785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9855D0C5-EC66-E015-0B09-70048EDC396A}"/>
              </a:ext>
            </a:extLst>
          </p:cNvPr>
          <p:cNvGraphicFramePr>
            <a:graphicFrameLocks noGrp="1"/>
          </p:cNvGraphicFramePr>
          <p:nvPr/>
        </p:nvGraphicFramePr>
        <p:xfrm>
          <a:off x="7381164" y="2388357"/>
          <a:ext cx="2069908" cy="2105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91403">
                  <a:extLst>
                    <a:ext uri="{9D8B030D-6E8A-4147-A177-3AD203B41FA5}">
                      <a16:colId xmlns:a16="http://schemas.microsoft.com/office/drawing/2014/main" val="3912299287"/>
                    </a:ext>
                  </a:extLst>
                </a:gridCol>
                <a:gridCol w="682386">
                  <a:extLst>
                    <a:ext uri="{9D8B030D-6E8A-4147-A177-3AD203B41FA5}">
                      <a16:colId xmlns:a16="http://schemas.microsoft.com/office/drawing/2014/main" val="1596885681"/>
                    </a:ext>
                  </a:extLst>
                </a:gridCol>
                <a:gridCol w="796119">
                  <a:extLst>
                    <a:ext uri="{9D8B030D-6E8A-4147-A177-3AD203B41FA5}">
                      <a16:colId xmlns:a16="http://schemas.microsoft.com/office/drawing/2014/main" val="1962530252"/>
                    </a:ext>
                  </a:extLst>
                </a:gridCol>
              </a:tblGrid>
              <a:tr h="310571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fr-FR" sz="1800" b="1" i="0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entury Schoolbook"/>
                        </a:rPr>
                        <a:t>m</a:t>
                      </a:r>
                      <a:endParaRPr lang="fr-FR" b="1" i="0">
                        <a:solidFill>
                          <a:srgbClr val="FFFFFF"/>
                        </a:solidFill>
                        <a:effectLst/>
                        <a:highlight>
                          <a:srgbClr val="4472C4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1" i="0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entury Schoolbook"/>
                        </a:rPr>
                        <a:t>t</a:t>
                      </a:r>
                      <a:endParaRPr lang="fr-FR" b="1" i="0">
                        <a:solidFill>
                          <a:srgbClr val="FFFFFF"/>
                        </a:solidFill>
                        <a:effectLst/>
                        <a:highlight>
                          <a:srgbClr val="4472C4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4472C4"/>
                          </a:highlight>
                          <a:latin typeface="Century Schoolbook"/>
                        </a:rPr>
                        <a:t>n</a:t>
                      </a:r>
                      <a:endParaRPr lang="fr-FR" b="1" i="0">
                        <a:solidFill>
                          <a:srgbClr val="FFFFFF"/>
                        </a:solidFill>
                        <a:effectLst/>
                        <a:highlight>
                          <a:srgbClr val="4472C4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32304"/>
                  </a:ext>
                </a:extLst>
              </a:tr>
              <a:tr h="310572">
                <a:tc>
                  <a:txBody>
                    <a:bodyPr/>
                    <a:lstStyle/>
                    <a:p>
                      <a:pPr algn="l" rtl="0" fontAlgn="base"/>
                      <a:endParaRPr lang="fr-FR" sz="1800" b="0" i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fr-FR" sz="1800" b="0" i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fr-FR" sz="1800" b="0" i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279831"/>
                  </a:ext>
                </a:extLst>
              </a:tr>
              <a:tr h="310572"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DAE3F3"/>
                          </a:highlight>
                          <a:latin typeface="Century Schoolbook"/>
                        </a:rPr>
                        <a:t>7</a:t>
                      </a:r>
                      <a:endParaRPr lang="fr-FR" b="0" i="0">
                        <a:solidFill>
                          <a:srgbClr val="000000"/>
                        </a:solidFill>
                        <a:effectLst/>
                        <a:highlight>
                          <a:srgbClr val="DAE3F3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DAE3F3"/>
                          </a:highlight>
                          <a:latin typeface="Century Schoolbook"/>
                        </a:rPr>
                        <a:t>96</a:t>
                      </a:r>
                      <a:endParaRPr lang="fr-FR" b="0" i="0">
                        <a:solidFill>
                          <a:srgbClr val="000000"/>
                        </a:solidFill>
                        <a:effectLst/>
                        <a:highlight>
                          <a:srgbClr val="DAE3F3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DAE3F3"/>
                          </a:highlight>
                          <a:latin typeface="Century Schoolbook"/>
                        </a:rPr>
                        <a:t>2400</a:t>
                      </a:r>
                      <a:endParaRPr lang="fr-FR" b="0" i="0">
                        <a:solidFill>
                          <a:srgbClr val="000000"/>
                        </a:solidFill>
                        <a:effectLst/>
                        <a:highlight>
                          <a:srgbClr val="DAE3F3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467841"/>
                  </a:ext>
                </a:extLst>
              </a:tr>
              <a:tr h="310572"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CFD5EA"/>
                          </a:highlight>
                          <a:latin typeface="Century Schoolbook"/>
                        </a:rPr>
                        <a:t>8</a:t>
                      </a:r>
                      <a:endParaRPr lang="fr-FR" b="0" i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CFD5EA"/>
                          </a:highlight>
                          <a:latin typeface="Century Schoolbook"/>
                        </a:rPr>
                        <a:t>128</a:t>
                      </a:r>
                      <a:endParaRPr lang="fr-FR" b="0" i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r-FR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CFD5EA"/>
                          </a:highlight>
                          <a:latin typeface="Century Schoolbook"/>
                        </a:rPr>
                        <a:t>4096</a:t>
                      </a:r>
                      <a:endParaRPr lang="fr-FR" b="0" i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6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85061"/>
                  </a:ext>
                </a:extLst>
              </a:tr>
              <a:tr h="310571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endParaRPr lang="fr-FR" sz="1800" b="0" i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>
                      <a:solidFill>
                        <a:srgbClr val="FFFFFF"/>
                      </a:solidFill>
                    </a:lnL>
                    <a:lnR w="10630">
                      <a:solidFill>
                        <a:srgbClr val="FFFFFF"/>
                      </a:solidFill>
                    </a:lnR>
                    <a:lnT w="10630">
                      <a:solidFill>
                        <a:srgbClr val="FFFFFF"/>
                      </a:solidFill>
                    </a:lnT>
                    <a:lnB w="1063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endParaRPr lang="fr-FR" sz="1800" b="0" i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>
                      <a:solidFill>
                        <a:srgbClr val="FFFFFF"/>
                      </a:solidFill>
                    </a:lnL>
                    <a:lnR w="10630">
                      <a:solidFill>
                        <a:srgbClr val="FFFFFF"/>
                      </a:solidFill>
                    </a:lnR>
                    <a:lnT w="10630">
                      <a:solidFill>
                        <a:srgbClr val="FFFFFF"/>
                      </a:solidFill>
                    </a:lnT>
                    <a:lnB w="1063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endParaRPr lang="fr-FR" sz="1800" b="0" i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>
                      <a:solidFill>
                        <a:srgbClr val="FFFFFF"/>
                      </a:solidFill>
                    </a:lnL>
                    <a:lnR w="10630">
                      <a:solidFill>
                        <a:srgbClr val="FFFFFF"/>
                      </a:solidFill>
                    </a:lnR>
                    <a:lnT w="10630">
                      <a:solidFill>
                        <a:srgbClr val="FFFFFF"/>
                      </a:solidFill>
                    </a:lnT>
                    <a:lnB w="10630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369515"/>
                  </a:ext>
                </a:extLst>
              </a:tr>
              <a:tr h="310571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endParaRPr lang="fr-FR" sz="1800" b="0" i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>
                      <a:solidFill>
                        <a:srgbClr val="FFFFFF"/>
                      </a:solidFill>
                    </a:lnL>
                    <a:lnR w="10630">
                      <a:solidFill>
                        <a:srgbClr val="FFFFFF"/>
                      </a:solidFill>
                    </a:lnR>
                    <a:lnT w="10630">
                      <a:solidFill>
                        <a:srgbClr val="FFFFFF"/>
                      </a:solidFill>
                    </a:lnT>
                    <a:lnB w="10630">
                      <a:solidFill>
                        <a:srgbClr val="FFFFFF"/>
                      </a:solidFill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endParaRPr lang="fr-FR" sz="1800" b="0" i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>
                      <a:solidFill>
                        <a:srgbClr val="FFFFFF"/>
                      </a:solidFill>
                    </a:lnL>
                    <a:lnR w="10630">
                      <a:solidFill>
                        <a:srgbClr val="FFFFFF"/>
                      </a:solidFill>
                    </a:lnR>
                    <a:lnT w="10630">
                      <a:solidFill>
                        <a:srgbClr val="FFFFFF"/>
                      </a:solidFill>
                    </a:lnT>
                    <a:lnB w="10630">
                      <a:solidFill>
                        <a:srgbClr val="FFFFFF"/>
                      </a:solidFill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endParaRPr lang="fr-FR" sz="1800" b="0" i="0">
                        <a:solidFill>
                          <a:srgbClr val="000000"/>
                        </a:solidFill>
                        <a:effectLst/>
                        <a:highlight>
                          <a:srgbClr val="CFD5EA"/>
                        </a:highlight>
                        <a:latin typeface="Century Schoolbook"/>
                      </a:endParaRPr>
                    </a:p>
                  </a:txBody>
                  <a:tcPr marL="76581" marR="76581" marT="38290" marB="38290">
                    <a:lnL w="10630">
                      <a:solidFill>
                        <a:srgbClr val="FFFFFF"/>
                      </a:solidFill>
                    </a:lnL>
                    <a:lnR w="10630">
                      <a:solidFill>
                        <a:srgbClr val="FFFFFF"/>
                      </a:solidFill>
                    </a:lnR>
                    <a:lnT w="10630">
                      <a:solidFill>
                        <a:srgbClr val="FFFFFF"/>
                      </a:solidFill>
                    </a:lnT>
                    <a:lnB w="10630">
                      <a:solidFill>
                        <a:srgbClr val="FFFFFF"/>
                      </a:solidFill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938785"/>
                  </a:ext>
                </a:extLst>
              </a:tr>
            </a:tbl>
          </a:graphicData>
        </a:graphic>
      </p:graphicFrame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31210F34-6DBF-C414-DB1C-848527731CDB}"/>
              </a:ext>
            </a:extLst>
          </p:cNvPr>
          <p:cNvSpPr/>
          <p:nvPr/>
        </p:nvSpPr>
        <p:spPr>
          <a:xfrm>
            <a:off x="5788925" y="3332328"/>
            <a:ext cx="1285164" cy="2047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6">
            <a:extLst>
              <a:ext uri="{FF2B5EF4-FFF2-40B4-BE49-F238E27FC236}">
                <a16:creationId xmlns:a16="http://schemas.microsoft.com/office/drawing/2014/main" id="{1D3592FF-1530-0EB0-0B92-ADD7473318CF}"/>
              </a:ext>
            </a:extLst>
          </p:cNvPr>
          <p:cNvSpPr txBox="1"/>
          <p:nvPr/>
        </p:nvSpPr>
        <p:spPr>
          <a:xfrm>
            <a:off x="889901" y="1710205"/>
            <a:ext cx="3197226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err="1">
                <a:latin typeface="Century Schoolbook"/>
              </a:rPr>
              <a:t>Classic</a:t>
            </a:r>
            <a:r>
              <a:rPr lang="fr-FR" sz="2000" b="1">
                <a:latin typeface="Century Schoolbook"/>
              </a:rPr>
              <a:t> </a:t>
            </a:r>
            <a:r>
              <a:rPr lang="fr-FR" sz="2000" b="1" err="1">
                <a:latin typeface="Century Schoolbook"/>
              </a:rPr>
              <a:t>McEliece</a:t>
            </a:r>
            <a:endParaRPr lang="fr-FR" sz="3200" b="1">
              <a:ea typeface="Calibri"/>
              <a:cs typeface="Calibri"/>
            </a:endParaRPr>
          </a:p>
        </p:txBody>
      </p:sp>
      <p:sp>
        <p:nvSpPr>
          <p:cNvPr id="2" name="ZoneTexte 6">
            <a:extLst>
              <a:ext uri="{FF2B5EF4-FFF2-40B4-BE49-F238E27FC236}">
                <a16:creationId xmlns:a16="http://schemas.microsoft.com/office/drawing/2014/main" id="{42BB2AEA-89B8-EA22-59B9-557548AE0E06}"/>
              </a:ext>
            </a:extLst>
          </p:cNvPr>
          <p:cNvSpPr txBox="1"/>
          <p:nvPr/>
        </p:nvSpPr>
        <p:spPr>
          <a:xfrm>
            <a:off x="3608079" y="1710204"/>
            <a:ext cx="1229674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>
                <a:latin typeface="Century Schoolbook"/>
                <a:ea typeface="Calibri"/>
                <a:cs typeface="Calibri"/>
              </a:rPr>
              <a:t>BIKE</a:t>
            </a:r>
            <a:endParaRPr lang="fr-FR"/>
          </a:p>
        </p:txBody>
      </p:sp>
      <p:sp>
        <p:nvSpPr>
          <p:cNvPr id="3" name="ZoneTexte 6">
            <a:extLst>
              <a:ext uri="{FF2B5EF4-FFF2-40B4-BE49-F238E27FC236}">
                <a16:creationId xmlns:a16="http://schemas.microsoft.com/office/drawing/2014/main" id="{652B08D1-72F1-557A-4E5A-BB7361F8B066}"/>
              </a:ext>
            </a:extLst>
          </p:cNvPr>
          <p:cNvSpPr txBox="1"/>
          <p:nvPr/>
        </p:nvSpPr>
        <p:spPr>
          <a:xfrm>
            <a:off x="5018348" y="1710204"/>
            <a:ext cx="888480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>
                <a:latin typeface="Century Schoolbook"/>
              </a:rPr>
              <a:t>HQC</a:t>
            </a:r>
            <a:endParaRPr lang="fr-FR"/>
          </a:p>
        </p:txBody>
      </p:sp>
      <p:sp>
        <p:nvSpPr>
          <p:cNvPr id="4" name="ZoneTexte 6">
            <a:extLst>
              <a:ext uri="{FF2B5EF4-FFF2-40B4-BE49-F238E27FC236}">
                <a16:creationId xmlns:a16="http://schemas.microsoft.com/office/drawing/2014/main" id="{0FACB6CA-23F7-828B-0C13-0085FA863635}"/>
              </a:ext>
            </a:extLst>
          </p:cNvPr>
          <p:cNvSpPr txBox="1"/>
          <p:nvPr/>
        </p:nvSpPr>
        <p:spPr>
          <a:xfrm>
            <a:off x="6189780" y="1710203"/>
            <a:ext cx="1525375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latin typeface="Century Schoolbook"/>
              </a:rPr>
              <a:t>FHE ?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131C23C-5333-AB93-81BA-0F60B30B1F84}"/>
              </a:ext>
            </a:extLst>
          </p:cNvPr>
          <p:cNvSpPr txBox="1"/>
          <p:nvPr/>
        </p:nvSpPr>
        <p:spPr>
          <a:xfrm>
            <a:off x="11862179" y="6494059"/>
            <a:ext cx="3298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>
                <a:solidFill>
                  <a:srgbClr val="A5A5A5"/>
                </a:solidFill>
                <a:latin typeface="Century Schoolbook"/>
                <a:ea typeface="Calibri"/>
                <a:cs typeface="Calibri"/>
              </a:rPr>
              <a:t>9</a:t>
            </a:r>
            <a:endParaRPr lang="fr-FR" dirty="0"/>
          </a:p>
        </p:txBody>
      </p:sp>
      <p:sp>
        <p:nvSpPr>
          <p:cNvPr id="8" name="ZoneTexte 6">
            <a:extLst>
              <a:ext uri="{FF2B5EF4-FFF2-40B4-BE49-F238E27FC236}">
                <a16:creationId xmlns:a16="http://schemas.microsoft.com/office/drawing/2014/main" id="{A104A02E-2594-3AFB-7DFB-D4CD17B513DA}"/>
              </a:ext>
            </a:extLst>
          </p:cNvPr>
          <p:cNvSpPr txBox="1"/>
          <p:nvPr/>
        </p:nvSpPr>
        <p:spPr>
          <a:xfrm>
            <a:off x="9535145" y="3429349"/>
            <a:ext cx="400961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latin typeface="Century Schoolbook"/>
              </a:rPr>
              <a:t>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8623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6GC: Introduction to Lattice-based Cryptography (Part 2): LWE encryption  - COSIC">
            <a:extLst>
              <a:ext uri="{FF2B5EF4-FFF2-40B4-BE49-F238E27FC236}">
                <a16:creationId xmlns:a16="http://schemas.microsoft.com/office/drawing/2014/main" id="{5AB969C4-72E8-D006-0BA2-04FAEB86B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/>
                    </a14:imgEffect>
                    <a14:imgEffect>
                      <a14:brightnessContrast/>
                    </a14:imgEffect>
                  </a14:imgLayer>
                </a14:imgProps>
              </a:ext>
            </a:extLst>
          </a:blip>
          <a:srcRect l="690" b="355"/>
          <a:stretch/>
        </p:blipFill>
        <p:spPr>
          <a:xfrm>
            <a:off x="126930" y="2164158"/>
            <a:ext cx="3152349" cy="175813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02C4C55-B594-A73D-9D61-30F586B8C03A}"/>
              </a:ext>
            </a:extLst>
          </p:cNvPr>
          <p:cNvSpPr txBox="1"/>
          <p:nvPr/>
        </p:nvSpPr>
        <p:spPr>
          <a:xfrm>
            <a:off x="3304919" y="2502821"/>
            <a:ext cx="692993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6600">
                <a:latin typeface="Century Schoolbook"/>
                <a:ea typeface="Calibri"/>
                <a:cs typeface="Calibri"/>
              </a:rPr>
              <a:t>=</a:t>
            </a:r>
            <a:endParaRPr lang="fr-FR" sz="6600">
              <a:latin typeface="Century Schoolbook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4A06CCC-F6C2-9DB8-634B-D473BE31A37C}"/>
              </a:ext>
            </a:extLst>
          </p:cNvPr>
          <p:cNvSpPr txBox="1"/>
          <p:nvPr/>
        </p:nvSpPr>
        <p:spPr>
          <a:xfrm>
            <a:off x="7191974" y="2502820"/>
            <a:ext cx="692993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6600">
                <a:latin typeface="Century Schoolbook"/>
                <a:ea typeface="Calibri"/>
                <a:cs typeface="Calibri"/>
              </a:rPr>
              <a:t>+</a:t>
            </a:r>
            <a:endParaRPr lang="fr-FR" sz="6600">
              <a:latin typeface="Century Schoolbook"/>
            </a:endParaRPr>
          </a:p>
        </p:txBody>
      </p:sp>
      <p:pic>
        <p:nvPicPr>
          <p:cNvPr id="8" name="Image 7" descr="Single Board Computer">
            <a:extLst>
              <a:ext uri="{FF2B5EF4-FFF2-40B4-BE49-F238E27FC236}">
                <a16:creationId xmlns:a16="http://schemas.microsoft.com/office/drawing/2014/main" id="{268F820E-A21F-8A02-020D-0EB45B0D3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8220" y="1929401"/>
            <a:ext cx="3128480" cy="2331377"/>
          </a:xfrm>
          <a:prstGeom prst="rect">
            <a:avLst/>
          </a:prstGeom>
        </p:spPr>
      </p:pic>
      <p:pic>
        <p:nvPicPr>
          <p:cNvPr id="9" name="Image 8" descr="Une image contenant texte, capture d’écran, logiciel, Logiciel multimédia&#10;&#10;Description générée automatiquement">
            <a:extLst>
              <a:ext uri="{FF2B5EF4-FFF2-40B4-BE49-F238E27FC236}">
                <a16:creationId xmlns:a16="http://schemas.microsoft.com/office/drawing/2014/main" id="{2A194B85-354A-D1A9-A6D7-AFB221B18D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2458" y="2202574"/>
            <a:ext cx="2873983" cy="170797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A61632D-FD7C-93A8-5982-09FB8ADEF865}"/>
              </a:ext>
            </a:extLst>
          </p:cNvPr>
          <p:cNvSpPr txBox="1"/>
          <p:nvPr/>
        </p:nvSpPr>
        <p:spPr>
          <a:xfrm>
            <a:off x="11702956" y="6494059"/>
            <a:ext cx="48904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>
                <a:solidFill>
                  <a:srgbClr val="A5A5A5"/>
                </a:solidFill>
                <a:latin typeface="Century Schoolbook"/>
                <a:ea typeface="Calibri"/>
                <a:cs typeface="Calibri"/>
              </a:rPr>
              <a:t>10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69144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41D22F-0A6C-5434-1168-73021355A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404" y="1335401"/>
            <a:ext cx="11009193" cy="2387600"/>
          </a:xfrm>
        </p:spPr>
        <p:txBody>
          <a:bodyPr>
            <a:normAutofit fontScale="90000"/>
          </a:bodyPr>
          <a:lstStyle/>
          <a:p>
            <a:r>
              <a:rPr lang="fr-FR">
                <a:latin typeface="Century Schoolbook"/>
              </a:rPr>
              <a:t>Paramètres de </a:t>
            </a:r>
            <a:r>
              <a:rPr lang="fr-FR" err="1">
                <a:latin typeface="Century Schoolbook"/>
              </a:rPr>
              <a:t>Classic</a:t>
            </a:r>
            <a:r>
              <a:rPr lang="fr-FR">
                <a:latin typeface="Century Schoolbook"/>
              </a:rPr>
              <a:t> </a:t>
            </a:r>
            <a:r>
              <a:rPr lang="fr-FR" err="1">
                <a:latin typeface="Century Schoolbook"/>
              </a:rPr>
              <a:t>McEliece</a:t>
            </a:r>
            <a:r>
              <a:rPr lang="fr-FR">
                <a:latin typeface="Century Schoolbook"/>
              </a:rPr>
              <a:t> adaptés au calcul en mémoire</a:t>
            </a:r>
          </a:p>
          <a:p>
            <a:endParaRPr lang="fr-FR">
              <a:latin typeface="Century Schoolbook"/>
              <a:ea typeface="Calibri Light"/>
              <a:cs typeface="Calibri Ligh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1ED80F-130C-B17B-399E-EFF4A7AE9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24091"/>
            <a:ext cx="9144000" cy="165576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r-FR" sz="1800" dirty="0">
                <a:latin typeface="Century Schoolbook"/>
              </a:rPr>
              <a:t>Demi-Journée Cryptographie Post-Quantique</a:t>
            </a:r>
            <a:endParaRPr lang="en-US" sz="1800" dirty="0">
              <a:latin typeface="Century Schoolbook"/>
            </a:endParaRPr>
          </a:p>
          <a:p>
            <a:r>
              <a:rPr lang="fr-FR" sz="1800" dirty="0">
                <a:latin typeface="Century Schoolbook"/>
              </a:rPr>
              <a:t>Institut Cybersécurité Occitanie</a:t>
            </a:r>
            <a:endParaRPr lang="en-US" sz="1800" dirty="0">
              <a:latin typeface="Century Schoolbook"/>
            </a:endParaRPr>
          </a:p>
          <a:p>
            <a:r>
              <a:rPr lang="fr-FR" sz="1800" dirty="0">
                <a:latin typeface="Century Schoolbook"/>
              </a:rPr>
              <a:t>3 Avril 2024</a:t>
            </a:r>
          </a:p>
          <a:p>
            <a:endParaRPr lang="fr-FR" sz="1800">
              <a:latin typeface="Century Schoolbook"/>
            </a:endParaRPr>
          </a:p>
          <a:p>
            <a:r>
              <a:rPr lang="fr-FR" dirty="0">
                <a:latin typeface="Century Schoolbook"/>
              </a:rPr>
              <a:t>Cyrius NUGIER</a:t>
            </a:r>
            <a:endParaRPr lang="en-US" dirty="0">
              <a:latin typeface="Century Schoolbook"/>
            </a:endParaRPr>
          </a:p>
          <a:p>
            <a:endParaRPr lang="fr-FR">
              <a:ea typeface="Calibri"/>
              <a:cs typeface="Calibri"/>
            </a:endParaRPr>
          </a:p>
        </p:txBody>
      </p:sp>
      <p:pic>
        <p:nvPicPr>
          <p:cNvPr id="4" name="Image 3" descr="Institut Cybersécurité Occitanie - ICO - Cyber'Occ">
            <a:extLst>
              <a:ext uri="{FF2B5EF4-FFF2-40B4-BE49-F238E27FC236}">
                <a16:creationId xmlns:a16="http://schemas.microsoft.com/office/drawing/2014/main" id="{296402F1-EC1A-8D2B-A5C5-F847D5437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19" y="5482988"/>
            <a:ext cx="1833350" cy="1226024"/>
          </a:xfrm>
          <a:prstGeom prst="rect">
            <a:avLst/>
          </a:prstGeom>
        </p:spPr>
      </p:pic>
      <p:pic>
        <p:nvPicPr>
          <p:cNvPr id="5" name="Image 4" descr="ENAC - Campus, Formations et Avis | Diplomeo.com">
            <a:extLst>
              <a:ext uri="{FF2B5EF4-FFF2-40B4-BE49-F238E27FC236}">
                <a16:creationId xmlns:a16="http://schemas.microsoft.com/office/drawing/2014/main" id="{206C2520-4C0F-4629-BD40-153F3FBFD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3435" y="5527697"/>
            <a:ext cx="1737815" cy="118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72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o6GC: Introduction to Lattice-based Cryptography (Part 2): LWE encryption  - COSIC">
            <a:extLst>
              <a:ext uri="{FF2B5EF4-FFF2-40B4-BE49-F238E27FC236}">
                <a16:creationId xmlns:a16="http://schemas.microsoft.com/office/drawing/2014/main" id="{5AB969C4-72E8-D006-0BA2-04FAEB86B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/>
                    </a14:imgEffect>
                    <a14:imgEffect>
                      <a14:brightnessContrast/>
                    </a14:imgEffect>
                  </a14:imgLayer>
                </a14:imgProps>
              </a:ext>
            </a:extLst>
          </a:blip>
          <a:srcRect l="690" b="355"/>
          <a:stretch/>
        </p:blipFill>
        <p:spPr>
          <a:xfrm>
            <a:off x="126930" y="2164158"/>
            <a:ext cx="3152349" cy="175813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02C4C55-B594-A73D-9D61-30F586B8C03A}"/>
              </a:ext>
            </a:extLst>
          </p:cNvPr>
          <p:cNvSpPr txBox="1"/>
          <p:nvPr/>
        </p:nvSpPr>
        <p:spPr>
          <a:xfrm>
            <a:off x="3304919" y="2502821"/>
            <a:ext cx="692993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6600">
                <a:latin typeface="Century Schoolbook"/>
                <a:ea typeface="Calibri"/>
                <a:cs typeface="Calibri"/>
              </a:rPr>
              <a:t>=</a:t>
            </a:r>
            <a:endParaRPr lang="fr-FR" sz="6600">
              <a:latin typeface="Century Schoolbook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4A06CCC-F6C2-9DB8-634B-D473BE31A37C}"/>
              </a:ext>
            </a:extLst>
          </p:cNvPr>
          <p:cNvSpPr txBox="1"/>
          <p:nvPr/>
        </p:nvSpPr>
        <p:spPr>
          <a:xfrm>
            <a:off x="7191974" y="2502820"/>
            <a:ext cx="692993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6600">
                <a:latin typeface="Century Schoolbook"/>
                <a:ea typeface="Calibri"/>
                <a:cs typeface="Calibri"/>
              </a:rPr>
              <a:t>+</a:t>
            </a:r>
            <a:endParaRPr lang="fr-FR" sz="6600">
              <a:latin typeface="Century Schoolbook"/>
            </a:endParaRPr>
          </a:p>
        </p:txBody>
      </p:sp>
      <p:pic>
        <p:nvPicPr>
          <p:cNvPr id="8" name="Image 7" descr="Single Board Computer">
            <a:extLst>
              <a:ext uri="{FF2B5EF4-FFF2-40B4-BE49-F238E27FC236}">
                <a16:creationId xmlns:a16="http://schemas.microsoft.com/office/drawing/2014/main" id="{268F820E-A21F-8A02-020D-0EB45B0D3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8220" y="1929401"/>
            <a:ext cx="3128480" cy="2331377"/>
          </a:xfrm>
          <a:prstGeom prst="rect">
            <a:avLst/>
          </a:prstGeom>
        </p:spPr>
      </p:pic>
      <p:pic>
        <p:nvPicPr>
          <p:cNvPr id="9" name="Image 8" descr="Une image contenant texte, capture d’écran, logiciel, Logiciel multimédia&#10;&#10;Description générée automatiquement">
            <a:extLst>
              <a:ext uri="{FF2B5EF4-FFF2-40B4-BE49-F238E27FC236}">
                <a16:creationId xmlns:a16="http://schemas.microsoft.com/office/drawing/2014/main" id="{2A194B85-354A-D1A9-A6D7-AFB221B18D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2458" y="2202574"/>
            <a:ext cx="2873983" cy="170797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A730A09-5DF8-F44D-94AA-677025C97ACD}"/>
              </a:ext>
            </a:extLst>
          </p:cNvPr>
          <p:cNvSpPr txBox="1"/>
          <p:nvPr/>
        </p:nvSpPr>
        <p:spPr>
          <a:xfrm>
            <a:off x="11862179" y="6494059"/>
            <a:ext cx="3298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>
                <a:solidFill>
                  <a:srgbClr val="A5A5A5"/>
                </a:solidFill>
                <a:latin typeface="Century Schoolbook"/>
                <a:ea typeface="Calibri"/>
                <a:cs typeface="Calibri"/>
              </a:rPr>
              <a:t>1</a:t>
            </a:r>
            <a:endParaRPr lang="fr-FR" dirty="0">
              <a:solidFill>
                <a:srgbClr val="A5A5A5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032986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F02C4C55-B594-A73D-9D61-30F586B8C03A}"/>
              </a:ext>
            </a:extLst>
          </p:cNvPr>
          <p:cNvSpPr txBox="1"/>
          <p:nvPr/>
        </p:nvSpPr>
        <p:spPr>
          <a:xfrm>
            <a:off x="3304919" y="2502821"/>
            <a:ext cx="692993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6600">
                <a:latin typeface="Century Schoolbook"/>
                <a:ea typeface="Calibri"/>
                <a:cs typeface="Calibri"/>
              </a:rPr>
              <a:t>=</a:t>
            </a:r>
            <a:endParaRPr lang="fr-FR" sz="6600">
              <a:latin typeface="Century Schoolbook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4A06CCC-F6C2-9DB8-634B-D473BE31A37C}"/>
              </a:ext>
            </a:extLst>
          </p:cNvPr>
          <p:cNvSpPr txBox="1"/>
          <p:nvPr/>
        </p:nvSpPr>
        <p:spPr>
          <a:xfrm>
            <a:off x="7191974" y="2502820"/>
            <a:ext cx="692993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6600">
                <a:latin typeface="Century Schoolbook"/>
                <a:ea typeface="Calibri"/>
                <a:cs typeface="Calibri"/>
              </a:rPr>
              <a:t>+</a:t>
            </a:r>
            <a:endParaRPr lang="fr-FR" sz="6600">
              <a:latin typeface="Century Schoolbook"/>
            </a:endParaRPr>
          </a:p>
        </p:txBody>
      </p:sp>
      <p:pic>
        <p:nvPicPr>
          <p:cNvPr id="8" name="Image 7" descr="Single Board Computer">
            <a:extLst>
              <a:ext uri="{FF2B5EF4-FFF2-40B4-BE49-F238E27FC236}">
                <a16:creationId xmlns:a16="http://schemas.microsoft.com/office/drawing/2014/main" id="{268F820E-A21F-8A02-020D-0EB45B0D3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220" y="1929401"/>
            <a:ext cx="3128480" cy="2331377"/>
          </a:xfrm>
          <a:prstGeom prst="rect">
            <a:avLst/>
          </a:prstGeom>
        </p:spPr>
      </p:pic>
      <p:pic>
        <p:nvPicPr>
          <p:cNvPr id="9" name="Image 8" descr="Une image contenant texte, capture d’écran, logiciel, Logiciel multimédia&#10;&#10;Description générée automatiquement">
            <a:extLst>
              <a:ext uri="{FF2B5EF4-FFF2-40B4-BE49-F238E27FC236}">
                <a16:creationId xmlns:a16="http://schemas.microsoft.com/office/drawing/2014/main" id="{2A194B85-354A-D1A9-A6D7-AFB221B18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458" y="2202574"/>
            <a:ext cx="2873983" cy="1707973"/>
          </a:xfrm>
          <a:prstGeom prst="rect">
            <a:avLst/>
          </a:prstGeom>
        </p:spPr>
      </p:pic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6F906A86-CBA6-810A-2E08-ECD386B879C9}"/>
              </a:ext>
            </a:extLst>
          </p:cNvPr>
          <p:cNvCxnSpPr/>
          <p:nvPr/>
        </p:nvCxnSpPr>
        <p:spPr>
          <a:xfrm flipV="1">
            <a:off x="1178102" y="1565951"/>
            <a:ext cx="708915" cy="102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064E4DB7-48B7-FD1A-06E5-69C8F68FA41D}"/>
              </a:ext>
            </a:extLst>
          </p:cNvPr>
          <p:cNvCxnSpPr/>
          <p:nvPr/>
        </p:nvCxnSpPr>
        <p:spPr>
          <a:xfrm flipH="1" flipV="1">
            <a:off x="1173714" y="544422"/>
            <a:ext cx="1715" cy="102912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3946669-F192-20E1-F4EB-51B1322C3682}"/>
              </a:ext>
            </a:extLst>
          </p:cNvPr>
          <p:cNvSpPr/>
          <p:nvPr/>
        </p:nvSpPr>
        <p:spPr>
          <a:xfrm>
            <a:off x="1228455" y="532313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C8DCA1-750E-0124-5478-96666600CABF}"/>
              </a:ext>
            </a:extLst>
          </p:cNvPr>
          <p:cNvSpPr/>
          <p:nvPr/>
        </p:nvSpPr>
        <p:spPr>
          <a:xfrm>
            <a:off x="1228455" y="715535"/>
            <a:ext cx="333910" cy="102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BCEBF8-FB70-2C64-6F07-35938EA64CC5}"/>
              </a:ext>
            </a:extLst>
          </p:cNvPr>
          <p:cNvSpPr/>
          <p:nvPr/>
        </p:nvSpPr>
        <p:spPr>
          <a:xfrm>
            <a:off x="1228455" y="881634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F9C93-2046-346B-F0E8-B6D177531102}"/>
              </a:ext>
            </a:extLst>
          </p:cNvPr>
          <p:cNvSpPr/>
          <p:nvPr/>
        </p:nvSpPr>
        <p:spPr>
          <a:xfrm>
            <a:off x="1228455" y="1056295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30D12E-0A5C-909B-9B1A-FB440309F18C}"/>
              </a:ext>
            </a:extLst>
          </p:cNvPr>
          <p:cNvSpPr/>
          <p:nvPr/>
        </p:nvSpPr>
        <p:spPr>
          <a:xfrm>
            <a:off x="1228455" y="1230955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903C1-2D1A-6946-9900-E12283C7F50B}"/>
              </a:ext>
            </a:extLst>
          </p:cNvPr>
          <p:cNvSpPr/>
          <p:nvPr/>
        </p:nvSpPr>
        <p:spPr>
          <a:xfrm>
            <a:off x="1228455" y="1405616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F74319-C04B-E03D-D4CF-D1DF36E7A4C4}"/>
              </a:ext>
            </a:extLst>
          </p:cNvPr>
          <p:cNvSpPr/>
          <p:nvPr/>
        </p:nvSpPr>
        <p:spPr>
          <a:xfrm>
            <a:off x="671937" y="532312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SK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2F0F71-F70B-B484-463D-3804A451D89B}"/>
              </a:ext>
            </a:extLst>
          </p:cNvPr>
          <p:cNvSpPr/>
          <p:nvPr/>
        </p:nvSpPr>
        <p:spPr>
          <a:xfrm>
            <a:off x="671937" y="706973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PK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C12046-B5F3-B255-5E70-C5647FB65B53}"/>
              </a:ext>
            </a:extLst>
          </p:cNvPr>
          <p:cNvSpPr/>
          <p:nvPr/>
        </p:nvSpPr>
        <p:spPr>
          <a:xfrm>
            <a:off x="671937" y="881633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CT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0B3F44-812E-6ABE-6413-F63C30ABCFA7}"/>
              </a:ext>
            </a:extLst>
          </p:cNvPr>
          <p:cNvSpPr/>
          <p:nvPr/>
        </p:nvSpPr>
        <p:spPr>
          <a:xfrm>
            <a:off x="671937" y="1056294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Keygen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F8B23A-6530-71B7-DF9F-0262E6BD225B}"/>
              </a:ext>
            </a:extLst>
          </p:cNvPr>
          <p:cNvSpPr/>
          <p:nvPr/>
        </p:nvSpPr>
        <p:spPr>
          <a:xfrm>
            <a:off x="671937" y="1230954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Encrypt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9D71F6-2040-C5BE-B372-4D608F7EF6A0}"/>
              </a:ext>
            </a:extLst>
          </p:cNvPr>
          <p:cNvSpPr/>
          <p:nvPr/>
        </p:nvSpPr>
        <p:spPr>
          <a:xfrm>
            <a:off x="671937" y="1405615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Decrypt</a:t>
            </a:r>
            <a:endParaRPr lang="fr-FR" sz="600" err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49C1F5-ACF8-C761-FB0A-39B2FC7B395B}"/>
              </a:ext>
            </a:extLst>
          </p:cNvPr>
          <p:cNvSpPr/>
          <p:nvPr/>
        </p:nvSpPr>
        <p:spPr>
          <a:xfrm>
            <a:off x="1151397" y="1653906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8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Kyber</a:t>
            </a:r>
            <a:endParaRPr lang="fr-FR" sz="800" err="1">
              <a:solidFill>
                <a:srgbClr val="000000"/>
              </a:solidFill>
              <a:latin typeface="Century Schoolbook"/>
            </a:endParaRP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E598AEB8-B072-C653-2ADC-89217BACF947}"/>
              </a:ext>
            </a:extLst>
          </p:cNvPr>
          <p:cNvCxnSpPr>
            <a:cxnSpLocks/>
          </p:cNvCxnSpPr>
          <p:nvPr/>
        </p:nvCxnSpPr>
        <p:spPr>
          <a:xfrm flipV="1">
            <a:off x="2351068" y="2850220"/>
            <a:ext cx="708915" cy="102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1643A125-E2FF-9F8A-3230-BC3314F2E371}"/>
              </a:ext>
            </a:extLst>
          </p:cNvPr>
          <p:cNvCxnSpPr>
            <a:cxnSpLocks/>
          </p:cNvCxnSpPr>
          <p:nvPr/>
        </p:nvCxnSpPr>
        <p:spPr>
          <a:xfrm flipH="1" flipV="1">
            <a:off x="2346680" y="1828691"/>
            <a:ext cx="1715" cy="102912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BAD2924D-1F39-7B1C-3B16-07294249D3B9}"/>
              </a:ext>
            </a:extLst>
          </p:cNvPr>
          <p:cNvSpPr/>
          <p:nvPr/>
        </p:nvSpPr>
        <p:spPr>
          <a:xfrm>
            <a:off x="2401421" y="1816582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0D28CC-596B-27E6-3A65-DA6D79389513}"/>
              </a:ext>
            </a:extLst>
          </p:cNvPr>
          <p:cNvSpPr/>
          <p:nvPr/>
        </p:nvSpPr>
        <p:spPr>
          <a:xfrm>
            <a:off x="2401421" y="1991243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22D2E3-CDB5-48FE-70A4-2224D7C08338}"/>
              </a:ext>
            </a:extLst>
          </p:cNvPr>
          <p:cNvSpPr/>
          <p:nvPr/>
        </p:nvSpPr>
        <p:spPr>
          <a:xfrm>
            <a:off x="2401421" y="2165903"/>
            <a:ext cx="753437" cy="11130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56E301-6CA8-13C4-2F67-36772A277E18}"/>
              </a:ext>
            </a:extLst>
          </p:cNvPr>
          <p:cNvSpPr/>
          <p:nvPr/>
        </p:nvSpPr>
        <p:spPr>
          <a:xfrm>
            <a:off x="2401421" y="2349125"/>
            <a:ext cx="333910" cy="102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9AD1AF7-98E7-9809-F4E1-D2DE1744468D}"/>
              </a:ext>
            </a:extLst>
          </p:cNvPr>
          <p:cNvSpPr/>
          <p:nvPr/>
        </p:nvSpPr>
        <p:spPr>
          <a:xfrm>
            <a:off x="2401421" y="2515224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6C808C8-5C16-5F9E-00F9-B779E90390E3}"/>
              </a:ext>
            </a:extLst>
          </p:cNvPr>
          <p:cNvSpPr/>
          <p:nvPr/>
        </p:nvSpPr>
        <p:spPr>
          <a:xfrm>
            <a:off x="2401421" y="2689885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1E500EE-6882-31B2-30EA-B54107CE845B}"/>
              </a:ext>
            </a:extLst>
          </p:cNvPr>
          <p:cNvSpPr/>
          <p:nvPr/>
        </p:nvSpPr>
        <p:spPr>
          <a:xfrm>
            <a:off x="1844903" y="1816581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SK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1497BC4-DF7B-2979-187B-7EC5EFB1DB59}"/>
              </a:ext>
            </a:extLst>
          </p:cNvPr>
          <p:cNvSpPr/>
          <p:nvPr/>
        </p:nvSpPr>
        <p:spPr>
          <a:xfrm>
            <a:off x="1844903" y="1991242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PK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7B9F4C-E160-529C-2A1D-5F7E6D634E4A}"/>
              </a:ext>
            </a:extLst>
          </p:cNvPr>
          <p:cNvSpPr/>
          <p:nvPr/>
        </p:nvSpPr>
        <p:spPr>
          <a:xfrm>
            <a:off x="1844903" y="2165902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CT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AD9B3F-00FB-FD35-777D-7E94E62D927C}"/>
              </a:ext>
            </a:extLst>
          </p:cNvPr>
          <p:cNvSpPr/>
          <p:nvPr/>
        </p:nvSpPr>
        <p:spPr>
          <a:xfrm>
            <a:off x="1844903" y="2340563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Keygen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FD3BB8-76F2-8987-7305-1B605B585A0D}"/>
              </a:ext>
            </a:extLst>
          </p:cNvPr>
          <p:cNvSpPr/>
          <p:nvPr/>
        </p:nvSpPr>
        <p:spPr>
          <a:xfrm>
            <a:off x="1844903" y="2515223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Encrypt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BAFCC60-1F41-EB69-C12D-2BDF6AF34BE7}"/>
              </a:ext>
            </a:extLst>
          </p:cNvPr>
          <p:cNvSpPr/>
          <p:nvPr/>
        </p:nvSpPr>
        <p:spPr>
          <a:xfrm>
            <a:off x="1844903" y="2689884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Decrypt</a:t>
            </a:r>
            <a:endParaRPr lang="fr-FR" sz="600" err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69F93A1-AFDD-2025-6F3B-3F4778614F74}"/>
              </a:ext>
            </a:extLst>
          </p:cNvPr>
          <p:cNvSpPr/>
          <p:nvPr/>
        </p:nvSpPr>
        <p:spPr>
          <a:xfrm>
            <a:off x="2272992" y="2929613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8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HQC</a:t>
            </a:r>
            <a:endParaRPr lang="fr-FR"/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49E515CA-FD64-7F35-36DC-DDFFE3F08F6D}"/>
              </a:ext>
            </a:extLst>
          </p:cNvPr>
          <p:cNvCxnSpPr>
            <a:cxnSpLocks/>
          </p:cNvCxnSpPr>
          <p:nvPr/>
        </p:nvCxnSpPr>
        <p:spPr>
          <a:xfrm flipV="1">
            <a:off x="1195226" y="3963254"/>
            <a:ext cx="708915" cy="102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BB8987A4-05A4-AE36-727A-221F46138F59}"/>
              </a:ext>
            </a:extLst>
          </p:cNvPr>
          <p:cNvCxnSpPr>
            <a:cxnSpLocks/>
          </p:cNvCxnSpPr>
          <p:nvPr/>
        </p:nvCxnSpPr>
        <p:spPr>
          <a:xfrm flipH="1" flipV="1">
            <a:off x="1190838" y="2941725"/>
            <a:ext cx="1715" cy="102912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37E1A4D-9A91-78E7-0066-0A66CEB6D29D}"/>
              </a:ext>
            </a:extLst>
          </p:cNvPr>
          <p:cNvSpPr/>
          <p:nvPr/>
        </p:nvSpPr>
        <p:spPr>
          <a:xfrm>
            <a:off x="1245579" y="2929616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9AD9061-4EC1-F1D4-8A00-01FA88F0181C}"/>
              </a:ext>
            </a:extLst>
          </p:cNvPr>
          <p:cNvSpPr/>
          <p:nvPr/>
        </p:nvSpPr>
        <p:spPr>
          <a:xfrm>
            <a:off x="1245579" y="3104277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0955BD1-475C-5A79-8B2B-74E59161BF85}"/>
              </a:ext>
            </a:extLst>
          </p:cNvPr>
          <p:cNvSpPr/>
          <p:nvPr/>
        </p:nvSpPr>
        <p:spPr>
          <a:xfrm>
            <a:off x="1245579" y="3278937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8C24AA8-46BD-AC66-76DC-29CDD1702A72}"/>
              </a:ext>
            </a:extLst>
          </p:cNvPr>
          <p:cNvSpPr/>
          <p:nvPr/>
        </p:nvSpPr>
        <p:spPr>
          <a:xfrm>
            <a:off x="1245579" y="3462159"/>
            <a:ext cx="333910" cy="102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8D14781-F38B-7511-3A8A-F33212909EB8}"/>
              </a:ext>
            </a:extLst>
          </p:cNvPr>
          <p:cNvSpPr/>
          <p:nvPr/>
        </p:nvSpPr>
        <p:spPr>
          <a:xfrm>
            <a:off x="1245579" y="3628258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06FB4D9-46A3-FA1E-E652-4BBF7FC306CD}"/>
              </a:ext>
            </a:extLst>
          </p:cNvPr>
          <p:cNvSpPr/>
          <p:nvPr/>
        </p:nvSpPr>
        <p:spPr>
          <a:xfrm>
            <a:off x="1245579" y="3811480"/>
            <a:ext cx="333910" cy="102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DC45ED3-9F67-AEC4-F547-D5EE626D9499}"/>
              </a:ext>
            </a:extLst>
          </p:cNvPr>
          <p:cNvSpPr/>
          <p:nvPr/>
        </p:nvSpPr>
        <p:spPr>
          <a:xfrm>
            <a:off x="689061" y="2929615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SK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15D468A-440F-2B84-10D8-93BD2511041D}"/>
              </a:ext>
            </a:extLst>
          </p:cNvPr>
          <p:cNvSpPr/>
          <p:nvPr/>
        </p:nvSpPr>
        <p:spPr>
          <a:xfrm>
            <a:off x="689061" y="3104276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PK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886A301-E22D-D02C-EF76-986619061670}"/>
              </a:ext>
            </a:extLst>
          </p:cNvPr>
          <p:cNvSpPr/>
          <p:nvPr/>
        </p:nvSpPr>
        <p:spPr>
          <a:xfrm>
            <a:off x="689061" y="3278936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CT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413F9A5-8D3E-DA8E-72BC-AD09B0FBBD6E}"/>
              </a:ext>
            </a:extLst>
          </p:cNvPr>
          <p:cNvSpPr/>
          <p:nvPr/>
        </p:nvSpPr>
        <p:spPr>
          <a:xfrm>
            <a:off x="689061" y="3453597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Keygen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435B6A4-CF8C-75F4-E022-A68BB6143451}"/>
              </a:ext>
            </a:extLst>
          </p:cNvPr>
          <p:cNvSpPr/>
          <p:nvPr/>
        </p:nvSpPr>
        <p:spPr>
          <a:xfrm>
            <a:off x="689061" y="3628257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Encrypt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FF2B064-A5FC-E5CB-77F1-25DE3A260CAC}"/>
              </a:ext>
            </a:extLst>
          </p:cNvPr>
          <p:cNvSpPr/>
          <p:nvPr/>
        </p:nvSpPr>
        <p:spPr>
          <a:xfrm>
            <a:off x="689061" y="3802918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Decrypt</a:t>
            </a:r>
            <a:endParaRPr lang="fr-FR" sz="600" err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8E07D9C-638F-92EA-FBF2-6EA7A3386255}"/>
              </a:ext>
            </a:extLst>
          </p:cNvPr>
          <p:cNvSpPr/>
          <p:nvPr/>
        </p:nvSpPr>
        <p:spPr>
          <a:xfrm>
            <a:off x="1134274" y="4042647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8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NTRU</a:t>
            </a:r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B6845BF7-8F9F-0FBC-96CA-C390135B3EDD}"/>
              </a:ext>
            </a:extLst>
          </p:cNvPr>
          <p:cNvCxnSpPr>
            <a:cxnSpLocks/>
          </p:cNvCxnSpPr>
          <p:nvPr/>
        </p:nvCxnSpPr>
        <p:spPr>
          <a:xfrm flipV="1">
            <a:off x="2351068" y="5024917"/>
            <a:ext cx="708915" cy="102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403C6838-11FA-457B-B903-AC4BED5C10FB}"/>
              </a:ext>
            </a:extLst>
          </p:cNvPr>
          <p:cNvCxnSpPr>
            <a:cxnSpLocks/>
          </p:cNvCxnSpPr>
          <p:nvPr/>
        </p:nvCxnSpPr>
        <p:spPr>
          <a:xfrm flipH="1" flipV="1">
            <a:off x="2346680" y="4003388"/>
            <a:ext cx="1715" cy="102912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AF383126-8F7E-045B-767A-E30FFFF4443D}"/>
              </a:ext>
            </a:extLst>
          </p:cNvPr>
          <p:cNvSpPr/>
          <p:nvPr/>
        </p:nvSpPr>
        <p:spPr>
          <a:xfrm>
            <a:off x="2401421" y="3991279"/>
            <a:ext cx="753437" cy="11130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F5B1F81-AE28-04E6-BAF9-0E31F97C23B2}"/>
              </a:ext>
            </a:extLst>
          </p:cNvPr>
          <p:cNvSpPr/>
          <p:nvPr/>
        </p:nvSpPr>
        <p:spPr>
          <a:xfrm>
            <a:off x="2401421" y="4165940"/>
            <a:ext cx="753437" cy="11130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4DBE95F-EE1E-E4C1-BEA6-AE81A32EBD40}"/>
              </a:ext>
            </a:extLst>
          </p:cNvPr>
          <p:cNvSpPr/>
          <p:nvPr/>
        </p:nvSpPr>
        <p:spPr>
          <a:xfrm>
            <a:off x="2401421" y="4340600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D78F581-67C0-E81E-1388-6BE0EB3D3D14}"/>
              </a:ext>
            </a:extLst>
          </p:cNvPr>
          <p:cNvSpPr/>
          <p:nvPr/>
        </p:nvSpPr>
        <p:spPr>
          <a:xfrm>
            <a:off x="2401421" y="4515261"/>
            <a:ext cx="753437" cy="11130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E78B9B4-2E41-6E18-1340-B0E0CE2A70C3}"/>
              </a:ext>
            </a:extLst>
          </p:cNvPr>
          <p:cNvSpPr/>
          <p:nvPr/>
        </p:nvSpPr>
        <p:spPr>
          <a:xfrm>
            <a:off x="2401421" y="4698482"/>
            <a:ext cx="333910" cy="102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57CF020-4220-4580-8F66-9A51791AE8A3}"/>
              </a:ext>
            </a:extLst>
          </p:cNvPr>
          <p:cNvSpPr/>
          <p:nvPr/>
        </p:nvSpPr>
        <p:spPr>
          <a:xfrm>
            <a:off x="2401421" y="4864582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C10A180-6731-24C2-ACE1-679C1CF6034C}"/>
              </a:ext>
            </a:extLst>
          </p:cNvPr>
          <p:cNvSpPr/>
          <p:nvPr/>
        </p:nvSpPr>
        <p:spPr>
          <a:xfrm>
            <a:off x="1844903" y="3991278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SK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F56D23A-5CF7-5940-190F-32C0EBAF32E1}"/>
              </a:ext>
            </a:extLst>
          </p:cNvPr>
          <p:cNvSpPr/>
          <p:nvPr/>
        </p:nvSpPr>
        <p:spPr>
          <a:xfrm>
            <a:off x="1844903" y="4165939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PK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FB7FDF1-3B03-4ABD-CC0D-CB8C6DCA0387}"/>
              </a:ext>
            </a:extLst>
          </p:cNvPr>
          <p:cNvSpPr/>
          <p:nvPr/>
        </p:nvSpPr>
        <p:spPr>
          <a:xfrm>
            <a:off x="1844903" y="4340599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CT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77A7673-0EDD-7DFA-E65D-710925C241DA}"/>
              </a:ext>
            </a:extLst>
          </p:cNvPr>
          <p:cNvSpPr/>
          <p:nvPr/>
        </p:nvSpPr>
        <p:spPr>
          <a:xfrm>
            <a:off x="1844903" y="4515260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Keygen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E5524D7-1BD2-8255-D424-10E14D633179}"/>
              </a:ext>
            </a:extLst>
          </p:cNvPr>
          <p:cNvSpPr/>
          <p:nvPr/>
        </p:nvSpPr>
        <p:spPr>
          <a:xfrm>
            <a:off x="1844903" y="4689920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Encrypt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5C5FCC9-0AD2-39B6-4E1D-3A4F72701627}"/>
              </a:ext>
            </a:extLst>
          </p:cNvPr>
          <p:cNvSpPr/>
          <p:nvPr/>
        </p:nvSpPr>
        <p:spPr>
          <a:xfrm>
            <a:off x="1844903" y="4864581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Decrypt</a:t>
            </a:r>
            <a:endParaRPr lang="fr-FR" sz="600" err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3D5AD7C-46BC-6EB4-A5B5-FB492A82EE5B}"/>
              </a:ext>
            </a:extLst>
          </p:cNvPr>
          <p:cNvSpPr/>
          <p:nvPr/>
        </p:nvSpPr>
        <p:spPr>
          <a:xfrm>
            <a:off x="2307240" y="5138557"/>
            <a:ext cx="667819" cy="94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8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McEliece</a:t>
            </a:r>
            <a:endParaRPr lang="fr-FR" err="1"/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FA56C114-3471-7DD4-802C-C8C481295D27}"/>
              </a:ext>
            </a:extLst>
          </p:cNvPr>
          <p:cNvSpPr txBox="1"/>
          <p:nvPr/>
        </p:nvSpPr>
        <p:spPr>
          <a:xfrm>
            <a:off x="11862179" y="6494059"/>
            <a:ext cx="3298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>
                <a:solidFill>
                  <a:srgbClr val="A5A5A5"/>
                </a:solidFill>
                <a:latin typeface="Century Schoolbook"/>
                <a:ea typeface="Calibri"/>
                <a:cs typeface="Calibri"/>
              </a:rPr>
              <a:t>1</a:t>
            </a:r>
            <a:endParaRPr lang="fr-FR" dirty="0">
              <a:solidFill>
                <a:srgbClr val="A5A5A5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698869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F7B0889E-E584-6F36-375F-7CBDE39A7CE1}"/>
              </a:ext>
            </a:extLst>
          </p:cNvPr>
          <p:cNvGrpSpPr/>
          <p:nvPr/>
        </p:nvGrpSpPr>
        <p:grpSpPr>
          <a:xfrm>
            <a:off x="8930556" y="-890594"/>
            <a:ext cx="2330844" cy="3509355"/>
            <a:chOff x="8800458" y="3095967"/>
            <a:chExt cx="2330844" cy="3509355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D5FF2AF8-DB87-A38E-E9D7-84A046F7F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05982" y="3095967"/>
              <a:ext cx="707205" cy="715767"/>
            </a:xfrm>
            <a:prstGeom prst="rect">
              <a:avLst/>
            </a:prstGeom>
          </p:spPr>
        </p:pic>
        <p:pic>
          <p:nvPicPr>
            <p:cNvPr id="8" name="Image 7" descr="Une image contenant Police, texte, Graphique, capture d’écran&#10;&#10;Description générée automatiquement">
              <a:extLst>
                <a:ext uri="{FF2B5EF4-FFF2-40B4-BE49-F238E27FC236}">
                  <a16:creationId xmlns:a16="http://schemas.microsoft.com/office/drawing/2014/main" id="{7FDBE9BB-82BC-37F9-8CBA-C3A7F01E7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32526" y="5709756"/>
              <a:ext cx="887004" cy="895566"/>
            </a:xfrm>
            <a:prstGeom prst="rect">
              <a:avLst/>
            </a:prstGeom>
          </p:spPr>
        </p:pic>
        <p:pic>
          <p:nvPicPr>
            <p:cNvPr id="10" name="Image 9" descr="Une image contenant capture d’écran, conception&#10;&#10;Description générée automatiquement">
              <a:extLst>
                <a:ext uri="{FF2B5EF4-FFF2-40B4-BE49-F238E27FC236}">
                  <a16:creationId xmlns:a16="http://schemas.microsoft.com/office/drawing/2014/main" id="{F00E7C70-391F-2790-857B-680724C55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00458" y="4900131"/>
              <a:ext cx="895566" cy="887004"/>
            </a:xfrm>
            <a:prstGeom prst="rect">
              <a:avLst/>
            </a:prstGeom>
          </p:spPr>
        </p:pic>
        <p:pic>
          <p:nvPicPr>
            <p:cNvPr id="11" name="Image 10" descr="Une image contenant Appareils électroniques, circuit&#10;&#10;Description générée automatiquement">
              <a:extLst>
                <a:ext uri="{FF2B5EF4-FFF2-40B4-BE49-F238E27FC236}">
                  <a16:creationId xmlns:a16="http://schemas.microsoft.com/office/drawing/2014/main" id="{1F24C97E-B605-FE50-2CD9-16B988EF1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35736" y="3849170"/>
              <a:ext cx="895566" cy="895566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39D82D8-495B-9532-8BF9-CB0109D8CE00}"/>
              </a:ext>
            </a:extLst>
          </p:cNvPr>
          <p:cNvSpPr/>
          <p:nvPr/>
        </p:nvSpPr>
        <p:spPr>
          <a:xfrm>
            <a:off x="8388503" y="-1320954"/>
            <a:ext cx="3233853" cy="4311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02C4C55-B594-A73D-9D61-30F586B8C03A}"/>
              </a:ext>
            </a:extLst>
          </p:cNvPr>
          <p:cNvSpPr txBox="1"/>
          <p:nvPr/>
        </p:nvSpPr>
        <p:spPr>
          <a:xfrm>
            <a:off x="3304919" y="2502821"/>
            <a:ext cx="692993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6600">
                <a:latin typeface="Century Schoolbook"/>
                <a:ea typeface="Calibri"/>
                <a:cs typeface="Calibri"/>
              </a:rPr>
              <a:t>=</a:t>
            </a:r>
            <a:endParaRPr lang="fr-FR" sz="6600">
              <a:latin typeface="Century Schoolbook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4A06CCC-F6C2-9DB8-634B-D473BE31A37C}"/>
              </a:ext>
            </a:extLst>
          </p:cNvPr>
          <p:cNvSpPr txBox="1"/>
          <p:nvPr/>
        </p:nvSpPr>
        <p:spPr>
          <a:xfrm>
            <a:off x="7191974" y="2502820"/>
            <a:ext cx="692993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6600">
                <a:latin typeface="Century Schoolbook"/>
                <a:ea typeface="Calibri"/>
                <a:cs typeface="Calibri"/>
              </a:rPr>
              <a:t>+</a:t>
            </a:r>
            <a:endParaRPr lang="fr-FR" sz="6600">
              <a:latin typeface="Century Schoolbook"/>
            </a:endParaRPr>
          </a:p>
        </p:txBody>
      </p:sp>
      <p:pic>
        <p:nvPicPr>
          <p:cNvPr id="9" name="Image 8" descr="Une image contenant texte, capture d’écran, logiciel, Logiciel multimédia&#10;&#10;Description générée automatiquement">
            <a:extLst>
              <a:ext uri="{FF2B5EF4-FFF2-40B4-BE49-F238E27FC236}">
                <a16:creationId xmlns:a16="http://schemas.microsoft.com/office/drawing/2014/main" id="{2A194B85-354A-D1A9-A6D7-AFB221B18D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2458" y="2202574"/>
            <a:ext cx="2873983" cy="1707973"/>
          </a:xfrm>
          <a:prstGeom prst="rect">
            <a:avLst/>
          </a:prstGeom>
        </p:spPr>
      </p:pic>
      <p:pic>
        <p:nvPicPr>
          <p:cNvPr id="4" name="Image 3" descr="Une image contenant cercle, Rectangle, conception&#10;&#10;Description générée automatiquement">
            <a:extLst>
              <a:ext uri="{FF2B5EF4-FFF2-40B4-BE49-F238E27FC236}">
                <a16:creationId xmlns:a16="http://schemas.microsoft.com/office/drawing/2014/main" id="{C0CD449F-212D-196F-BF50-2CC2A3BF2F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7308" y="724870"/>
            <a:ext cx="1332217" cy="1323655"/>
          </a:xfrm>
          <a:prstGeom prst="rect">
            <a:avLst/>
          </a:prstGeom>
        </p:spPr>
      </p:pic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941CF37D-4D90-6074-495A-3D79CD9E33AE}"/>
              </a:ext>
            </a:extLst>
          </p:cNvPr>
          <p:cNvCxnSpPr/>
          <p:nvPr/>
        </p:nvCxnSpPr>
        <p:spPr>
          <a:xfrm flipV="1">
            <a:off x="8507001" y="2610493"/>
            <a:ext cx="2917860" cy="1883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Image 78" descr="Une image contenant texte, capture d’écran, logiciel, Logiciel multimédia&#10;&#10;Description générée automatiquement">
            <a:extLst>
              <a:ext uri="{FF2B5EF4-FFF2-40B4-BE49-F238E27FC236}">
                <a16:creationId xmlns:a16="http://schemas.microsoft.com/office/drawing/2014/main" id="{420DA3C1-954E-C758-AA4F-6AE68584BF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2458" y="2202573"/>
            <a:ext cx="2873983" cy="1707973"/>
          </a:xfrm>
          <a:prstGeom prst="rect">
            <a:avLst/>
          </a:prstGeom>
        </p:spPr>
      </p:pic>
      <p:pic>
        <p:nvPicPr>
          <p:cNvPr id="68" name="Image 67" descr="Une image contenant objets en métal, verrouiller&#10;&#10;Description générée automatiquement">
            <a:extLst>
              <a:ext uri="{FF2B5EF4-FFF2-40B4-BE49-F238E27FC236}">
                <a16:creationId xmlns:a16="http://schemas.microsoft.com/office/drawing/2014/main" id="{5340CB4E-0967-013F-71EF-7462386EC7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3947" y="1254826"/>
            <a:ext cx="1038225" cy="1028700"/>
          </a:xfrm>
          <a:prstGeom prst="rect">
            <a:avLst/>
          </a:prstGeom>
        </p:spPr>
      </p:pic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F45E27F8-B0EC-017B-7174-A6FE98944A87}"/>
              </a:ext>
            </a:extLst>
          </p:cNvPr>
          <p:cNvCxnSpPr/>
          <p:nvPr/>
        </p:nvCxnSpPr>
        <p:spPr>
          <a:xfrm flipV="1">
            <a:off x="1178102" y="1565951"/>
            <a:ext cx="708915" cy="102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7BE7264D-79AD-3AFC-1508-87B4CE6CFDDF}"/>
              </a:ext>
            </a:extLst>
          </p:cNvPr>
          <p:cNvCxnSpPr/>
          <p:nvPr/>
        </p:nvCxnSpPr>
        <p:spPr>
          <a:xfrm flipH="1" flipV="1">
            <a:off x="1173714" y="544422"/>
            <a:ext cx="1715" cy="102912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34A2E107-0E6F-9EE4-82F0-2AFE9A48CF44}"/>
              </a:ext>
            </a:extLst>
          </p:cNvPr>
          <p:cNvSpPr/>
          <p:nvPr/>
        </p:nvSpPr>
        <p:spPr>
          <a:xfrm>
            <a:off x="1228455" y="532313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C43C534-CD6E-9644-61F8-1405DE4286BD}"/>
              </a:ext>
            </a:extLst>
          </p:cNvPr>
          <p:cNvSpPr/>
          <p:nvPr/>
        </p:nvSpPr>
        <p:spPr>
          <a:xfrm>
            <a:off x="1228455" y="715535"/>
            <a:ext cx="333910" cy="102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DD7D1DE-A20C-E6E5-9F16-4B095609504D}"/>
              </a:ext>
            </a:extLst>
          </p:cNvPr>
          <p:cNvSpPr/>
          <p:nvPr/>
        </p:nvSpPr>
        <p:spPr>
          <a:xfrm>
            <a:off x="1228455" y="881634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83FD0AB-8884-6D15-96FE-864BB3C92B15}"/>
              </a:ext>
            </a:extLst>
          </p:cNvPr>
          <p:cNvSpPr/>
          <p:nvPr/>
        </p:nvSpPr>
        <p:spPr>
          <a:xfrm>
            <a:off x="1228455" y="1056295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BEF9C78-5B4C-54FD-50A2-AA3FB5128312}"/>
              </a:ext>
            </a:extLst>
          </p:cNvPr>
          <p:cNvSpPr/>
          <p:nvPr/>
        </p:nvSpPr>
        <p:spPr>
          <a:xfrm>
            <a:off x="1228455" y="1230955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6B7A482-46F6-9282-2F7D-D6FFAC75097A}"/>
              </a:ext>
            </a:extLst>
          </p:cNvPr>
          <p:cNvSpPr/>
          <p:nvPr/>
        </p:nvSpPr>
        <p:spPr>
          <a:xfrm>
            <a:off x="1228455" y="1405616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5B6D698-E34D-9B21-6C38-D38E22D7AECF}"/>
              </a:ext>
            </a:extLst>
          </p:cNvPr>
          <p:cNvSpPr/>
          <p:nvPr/>
        </p:nvSpPr>
        <p:spPr>
          <a:xfrm>
            <a:off x="671937" y="532312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SK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8352652-3E40-EB97-404E-475F11F6DA97}"/>
              </a:ext>
            </a:extLst>
          </p:cNvPr>
          <p:cNvSpPr/>
          <p:nvPr/>
        </p:nvSpPr>
        <p:spPr>
          <a:xfrm>
            <a:off x="671937" y="706973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PK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D27C86B-634D-05A2-ACE3-9D66FB2D0AFB}"/>
              </a:ext>
            </a:extLst>
          </p:cNvPr>
          <p:cNvSpPr/>
          <p:nvPr/>
        </p:nvSpPr>
        <p:spPr>
          <a:xfrm>
            <a:off x="671937" y="881633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CT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335DFC7-77B1-0548-3058-9B73FF38E246}"/>
              </a:ext>
            </a:extLst>
          </p:cNvPr>
          <p:cNvSpPr/>
          <p:nvPr/>
        </p:nvSpPr>
        <p:spPr>
          <a:xfrm>
            <a:off x="671937" y="1056294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Keygen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9E8207C-DC41-ACDE-9C7E-7089D568F485}"/>
              </a:ext>
            </a:extLst>
          </p:cNvPr>
          <p:cNvSpPr/>
          <p:nvPr/>
        </p:nvSpPr>
        <p:spPr>
          <a:xfrm>
            <a:off x="671937" y="1230954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Encrypt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45F3C97-3046-B998-3BB2-F3840244C6DB}"/>
              </a:ext>
            </a:extLst>
          </p:cNvPr>
          <p:cNvSpPr/>
          <p:nvPr/>
        </p:nvSpPr>
        <p:spPr>
          <a:xfrm>
            <a:off x="671937" y="1405615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Decrypt</a:t>
            </a:r>
            <a:endParaRPr lang="fr-FR" sz="600" err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F090202-75D1-7559-ED84-A9B44A5A72EE}"/>
              </a:ext>
            </a:extLst>
          </p:cNvPr>
          <p:cNvSpPr/>
          <p:nvPr/>
        </p:nvSpPr>
        <p:spPr>
          <a:xfrm>
            <a:off x="1151397" y="1653906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8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Kyber</a:t>
            </a:r>
            <a:endParaRPr lang="fr-FR" sz="800" err="1">
              <a:solidFill>
                <a:srgbClr val="000000"/>
              </a:solidFill>
              <a:latin typeface="Century Schoolbook"/>
            </a:endParaRPr>
          </a:p>
        </p:txBody>
      </p:sp>
      <p:cxnSp>
        <p:nvCxnSpPr>
          <p:cNvPr id="100" name="Connecteur droit avec flèche 99">
            <a:extLst>
              <a:ext uri="{FF2B5EF4-FFF2-40B4-BE49-F238E27FC236}">
                <a16:creationId xmlns:a16="http://schemas.microsoft.com/office/drawing/2014/main" id="{EE76ED7F-96FF-8535-9969-3B5A6E7637A9}"/>
              </a:ext>
            </a:extLst>
          </p:cNvPr>
          <p:cNvCxnSpPr>
            <a:cxnSpLocks/>
          </p:cNvCxnSpPr>
          <p:nvPr/>
        </p:nvCxnSpPr>
        <p:spPr>
          <a:xfrm flipV="1">
            <a:off x="2351068" y="2850220"/>
            <a:ext cx="708915" cy="102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avec flèche 101">
            <a:extLst>
              <a:ext uri="{FF2B5EF4-FFF2-40B4-BE49-F238E27FC236}">
                <a16:creationId xmlns:a16="http://schemas.microsoft.com/office/drawing/2014/main" id="{848E2308-4F9F-FE70-4C5C-0CCFA8A0873B}"/>
              </a:ext>
            </a:extLst>
          </p:cNvPr>
          <p:cNvCxnSpPr>
            <a:cxnSpLocks/>
          </p:cNvCxnSpPr>
          <p:nvPr/>
        </p:nvCxnSpPr>
        <p:spPr>
          <a:xfrm flipH="1" flipV="1">
            <a:off x="2346680" y="1828691"/>
            <a:ext cx="1715" cy="102912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504ACEA-21AA-5BB3-1E90-089002593B20}"/>
              </a:ext>
            </a:extLst>
          </p:cNvPr>
          <p:cNvSpPr/>
          <p:nvPr/>
        </p:nvSpPr>
        <p:spPr>
          <a:xfrm>
            <a:off x="2401421" y="1816582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476C60E-DD6E-58DE-3548-9180F0494845}"/>
              </a:ext>
            </a:extLst>
          </p:cNvPr>
          <p:cNvSpPr/>
          <p:nvPr/>
        </p:nvSpPr>
        <p:spPr>
          <a:xfrm>
            <a:off x="2401421" y="1991243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047AC8E-03AB-B0B3-55D4-5999F822BE60}"/>
              </a:ext>
            </a:extLst>
          </p:cNvPr>
          <p:cNvSpPr/>
          <p:nvPr/>
        </p:nvSpPr>
        <p:spPr>
          <a:xfrm>
            <a:off x="2401421" y="2165903"/>
            <a:ext cx="753437" cy="11130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A04E2399-CD46-541E-5230-ECEA062E8CB1}"/>
              </a:ext>
            </a:extLst>
          </p:cNvPr>
          <p:cNvSpPr/>
          <p:nvPr/>
        </p:nvSpPr>
        <p:spPr>
          <a:xfrm>
            <a:off x="2401421" y="2349125"/>
            <a:ext cx="333910" cy="102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F1571C9-064E-2D71-49B6-EBCDB043D90A}"/>
              </a:ext>
            </a:extLst>
          </p:cNvPr>
          <p:cNvSpPr/>
          <p:nvPr/>
        </p:nvSpPr>
        <p:spPr>
          <a:xfrm>
            <a:off x="2401421" y="2515224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17F1A0B-1EE0-3322-A8EE-83CE81B4FAF2}"/>
              </a:ext>
            </a:extLst>
          </p:cNvPr>
          <p:cNvSpPr/>
          <p:nvPr/>
        </p:nvSpPr>
        <p:spPr>
          <a:xfrm>
            <a:off x="2401421" y="2689885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0639EF4-474E-7765-3907-0885238E94E1}"/>
              </a:ext>
            </a:extLst>
          </p:cNvPr>
          <p:cNvSpPr/>
          <p:nvPr/>
        </p:nvSpPr>
        <p:spPr>
          <a:xfrm>
            <a:off x="1844903" y="1816581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SK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11947DD4-583F-04DE-D7B5-798359C05A70}"/>
              </a:ext>
            </a:extLst>
          </p:cNvPr>
          <p:cNvSpPr/>
          <p:nvPr/>
        </p:nvSpPr>
        <p:spPr>
          <a:xfrm>
            <a:off x="1844903" y="1991242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PK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AE5C23B-B1AF-7BFB-A4C8-C0696A9F15FD}"/>
              </a:ext>
            </a:extLst>
          </p:cNvPr>
          <p:cNvSpPr/>
          <p:nvPr/>
        </p:nvSpPr>
        <p:spPr>
          <a:xfrm>
            <a:off x="1844903" y="2165902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CT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3DD4BFE-CEB9-AF6A-1D93-740EA869E606}"/>
              </a:ext>
            </a:extLst>
          </p:cNvPr>
          <p:cNvSpPr/>
          <p:nvPr/>
        </p:nvSpPr>
        <p:spPr>
          <a:xfrm>
            <a:off x="1844903" y="2340563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Keygen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13DBE7D7-1A43-6266-718E-7ABBA3AA856B}"/>
              </a:ext>
            </a:extLst>
          </p:cNvPr>
          <p:cNvSpPr/>
          <p:nvPr/>
        </p:nvSpPr>
        <p:spPr>
          <a:xfrm>
            <a:off x="1844903" y="2515223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Encrypt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F2BD8AE-4CE2-5AC9-589A-B8A44BBEFECE}"/>
              </a:ext>
            </a:extLst>
          </p:cNvPr>
          <p:cNvSpPr/>
          <p:nvPr/>
        </p:nvSpPr>
        <p:spPr>
          <a:xfrm>
            <a:off x="1844903" y="2689884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Decrypt</a:t>
            </a:r>
            <a:endParaRPr lang="fr-FR" sz="600" err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6AD8BD7-B527-5848-3696-6628AAF0A2A7}"/>
              </a:ext>
            </a:extLst>
          </p:cNvPr>
          <p:cNvSpPr/>
          <p:nvPr/>
        </p:nvSpPr>
        <p:spPr>
          <a:xfrm>
            <a:off x="2272992" y="2929613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8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HQC</a:t>
            </a:r>
            <a:endParaRPr lang="fr-FR"/>
          </a:p>
        </p:txBody>
      </p:sp>
      <p:cxnSp>
        <p:nvCxnSpPr>
          <p:cNvPr id="130" name="Connecteur droit avec flèche 129">
            <a:extLst>
              <a:ext uri="{FF2B5EF4-FFF2-40B4-BE49-F238E27FC236}">
                <a16:creationId xmlns:a16="http://schemas.microsoft.com/office/drawing/2014/main" id="{374D920D-DCD0-96C2-58DE-66B9C588E80C}"/>
              </a:ext>
            </a:extLst>
          </p:cNvPr>
          <p:cNvCxnSpPr>
            <a:cxnSpLocks/>
          </p:cNvCxnSpPr>
          <p:nvPr/>
        </p:nvCxnSpPr>
        <p:spPr>
          <a:xfrm flipV="1">
            <a:off x="1195226" y="3963254"/>
            <a:ext cx="708915" cy="102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avec flèche 131">
            <a:extLst>
              <a:ext uri="{FF2B5EF4-FFF2-40B4-BE49-F238E27FC236}">
                <a16:creationId xmlns:a16="http://schemas.microsoft.com/office/drawing/2014/main" id="{DB20FB88-6DD6-FCA6-3C21-684E504246B2}"/>
              </a:ext>
            </a:extLst>
          </p:cNvPr>
          <p:cNvCxnSpPr>
            <a:cxnSpLocks/>
          </p:cNvCxnSpPr>
          <p:nvPr/>
        </p:nvCxnSpPr>
        <p:spPr>
          <a:xfrm flipH="1" flipV="1">
            <a:off x="1190838" y="2941725"/>
            <a:ext cx="1715" cy="102912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>
            <a:extLst>
              <a:ext uri="{FF2B5EF4-FFF2-40B4-BE49-F238E27FC236}">
                <a16:creationId xmlns:a16="http://schemas.microsoft.com/office/drawing/2014/main" id="{8CAE3A83-A323-5F5B-F1AD-EB204D4EFD99}"/>
              </a:ext>
            </a:extLst>
          </p:cNvPr>
          <p:cNvSpPr/>
          <p:nvPr/>
        </p:nvSpPr>
        <p:spPr>
          <a:xfrm>
            <a:off x="1245579" y="2929616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76B26E50-C4A8-80F6-9676-6668A1D45F27}"/>
              </a:ext>
            </a:extLst>
          </p:cNvPr>
          <p:cNvSpPr/>
          <p:nvPr/>
        </p:nvSpPr>
        <p:spPr>
          <a:xfrm>
            <a:off x="1245579" y="3104277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507F7BA-0511-C5DA-A3E2-396CAADA6241}"/>
              </a:ext>
            </a:extLst>
          </p:cNvPr>
          <p:cNvSpPr/>
          <p:nvPr/>
        </p:nvSpPr>
        <p:spPr>
          <a:xfrm>
            <a:off x="1245579" y="3278937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4792D8C-9516-27B1-40AE-0339FBF2BBCB}"/>
              </a:ext>
            </a:extLst>
          </p:cNvPr>
          <p:cNvSpPr/>
          <p:nvPr/>
        </p:nvSpPr>
        <p:spPr>
          <a:xfrm>
            <a:off x="1245579" y="3462159"/>
            <a:ext cx="333910" cy="102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9EEA7FC-359E-9057-F7D7-FAD8411FDD67}"/>
              </a:ext>
            </a:extLst>
          </p:cNvPr>
          <p:cNvSpPr/>
          <p:nvPr/>
        </p:nvSpPr>
        <p:spPr>
          <a:xfrm>
            <a:off x="1245579" y="3628258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9670AC7F-F42C-86E4-4EC4-73D2347D750B}"/>
              </a:ext>
            </a:extLst>
          </p:cNvPr>
          <p:cNvSpPr/>
          <p:nvPr/>
        </p:nvSpPr>
        <p:spPr>
          <a:xfrm>
            <a:off x="1245579" y="3811480"/>
            <a:ext cx="333910" cy="102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0FD21C36-AA04-F667-5B18-51F952937F66}"/>
              </a:ext>
            </a:extLst>
          </p:cNvPr>
          <p:cNvSpPr/>
          <p:nvPr/>
        </p:nvSpPr>
        <p:spPr>
          <a:xfrm>
            <a:off x="689061" y="2929615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SK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74C2226-F1B1-7FF8-042B-CDBBA486DACB}"/>
              </a:ext>
            </a:extLst>
          </p:cNvPr>
          <p:cNvSpPr/>
          <p:nvPr/>
        </p:nvSpPr>
        <p:spPr>
          <a:xfrm>
            <a:off x="689061" y="3104276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PK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BECF90DA-52EA-D629-9789-AE762160F66C}"/>
              </a:ext>
            </a:extLst>
          </p:cNvPr>
          <p:cNvSpPr/>
          <p:nvPr/>
        </p:nvSpPr>
        <p:spPr>
          <a:xfrm>
            <a:off x="689061" y="3278936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CT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81C9248-0CE8-14CD-87E6-26E16ABBAEC0}"/>
              </a:ext>
            </a:extLst>
          </p:cNvPr>
          <p:cNvSpPr/>
          <p:nvPr/>
        </p:nvSpPr>
        <p:spPr>
          <a:xfrm>
            <a:off x="689061" y="3453597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Keygen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3D3EA31-284D-C4EB-7440-2F83C67A57E7}"/>
              </a:ext>
            </a:extLst>
          </p:cNvPr>
          <p:cNvSpPr/>
          <p:nvPr/>
        </p:nvSpPr>
        <p:spPr>
          <a:xfrm>
            <a:off x="689061" y="3628257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Encrypt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6F3CEB7A-92EE-E2D6-7F71-18967D2F8B64}"/>
              </a:ext>
            </a:extLst>
          </p:cNvPr>
          <p:cNvSpPr/>
          <p:nvPr/>
        </p:nvSpPr>
        <p:spPr>
          <a:xfrm>
            <a:off x="689061" y="3802918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Decrypt</a:t>
            </a:r>
            <a:endParaRPr lang="fr-FR" sz="600" err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FF4DB98C-4025-88E9-4E8E-FB719A59C64E}"/>
              </a:ext>
            </a:extLst>
          </p:cNvPr>
          <p:cNvSpPr/>
          <p:nvPr/>
        </p:nvSpPr>
        <p:spPr>
          <a:xfrm>
            <a:off x="1134274" y="4042647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8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NTRU</a:t>
            </a:r>
          </a:p>
        </p:txBody>
      </p:sp>
      <p:cxnSp>
        <p:nvCxnSpPr>
          <p:cNvPr id="160" name="Connecteur droit avec flèche 159">
            <a:extLst>
              <a:ext uri="{FF2B5EF4-FFF2-40B4-BE49-F238E27FC236}">
                <a16:creationId xmlns:a16="http://schemas.microsoft.com/office/drawing/2014/main" id="{D2ABFC42-4919-F776-9102-332B44304BB3}"/>
              </a:ext>
            </a:extLst>
          </p:cNvPr>
          <p:cNvCxnSpPr>
            <a:cxnSpLocks/>
          </p:cNvCxnSpPr>
          <p:nvPr/>
        </p:nvCxnSpPr>
        <p:spPr>
          <a:xfrm flipV="1">
            <a:off x="2351068" y="5024917"/>
            <a:ext cx="708915" cy="102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avec flèche 161">
            <a:extLst>
              <a:ext uri="{FF2B5EF4-FFF2-40B4-BE49-F238E27FC236}">
                <a16:creationId xmlns:a16="http://schemas.microsoft.com/office/drawing/2014/main" id="{570BA94C-6B72-3D8B-CCCD-C4A8AE7C52C5}"/>
              </a:ext>
            </a:extLst>
          </p:cNvPr>
          <p:cNvCxnSpPr>
            <a:cxnSpLocks/>
          </p:cNvCxnSpPr>
          <p:nvPr/>
        </p:nvCxnSpPr>
        <p:spPr>
          <a:xfrm flipH="1" flipV="1">
            <a:off x="2346680" y="4003388"/>
            <a:ext cx="1715" cy="102912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tangle 163">
            <a:extLst>
              <a:ext uri="{FF2B5EF4-FFF2-40B4-BE49-F238E27FC236}">
                <a16:creationId xmlns:a16="http://schemas.microsoft.com/office/drawing/2014/main" id="{B04DF74F-8A27-C2D6-1C9E-B46A1639097A}"/>
              </a:ext>
            </a:extLst>
          </p:cNvPr>
          <p:cNvSpPr/>
          <p:nvPr/>
        </p:nvSpPr>
        <p:spPr>
          <a:xfrm>
            <a:off x="2401421" y="3991279"/>
            <a:ext cx="753437" cy="11130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1549FCA9-AC78-D2FD-33CF-1CE04C35EDE0}"/>
              </a:ext>
            </a:extLst>
          </p:cNvPr>
          <p:cNvSpPr/>
          <p:nvPr/>
        </p:nvSpPr>
        <p:spPr>
          <a:xfrm>
            <a:off x="2401421" y="4165940"/>
            <a:ext cx="753437" cy="11130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27E4056D-0A08-DC12-EFFF-435765E2429C}"/>
              </a:ext>
            </a:extLst>
          </p:cNvPr>
          <p:cNvSpPr/>
          <p:nvPr/>
        </p:nvSpPr>
        <p:spPr>
          <a:xfrm>
            <a:off x="2401421" y="4340600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0D0D09CC-C708-D62A-E097-2BC7018399B4}"/>
              </a:ext>
            </a:extLst>
          </p:cNvPr>
          <p:cNvSpPr/>
          <p:nvPr/>
        </p:nvSpPr>
        <p:spPr>
          <a:xfrm>
            <a:off x="2401421" y="4515261"/>
            <a:ext cx="753437" cy="11130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4E561AB0-D811-A8B9-A2BF-42B1A23F6141}"/>
              </a:ext>
            </a:extLst>
          </p:cNvPr>
          <p:cNvSpPr/>
          <p:nvPr/>
        </p:nvSpPr>
        <p:spPr>
          <a:xfrm>
            <a:off x="2401421" y="4698482"/>
            <a:ext cx="333910" cy="102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22F162CB-95E8-C90C-ED8A-BCA1D3E7D6F3}"/>
              </a:ext>
            </a:extLst>
          </p:cNvPr>
          <p:cNvSpPr/>
          <p:nvPr/>
        </p:nvSpPr>
        <p:spPr>
          <a:xfrm>
            <a:off x="2401421" y="4864582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33D7EB2D-E5F1-0292-35F1-7235573AD096}"/>
              </a:ext>
            </a:extLst>
          </p:cNvPr>
          <p:cNvSpPr/>
          <p:nvPr/>
        </p:nvSpPr>
        <p:spPr>
          <a:xfrm>
            <a:off x="1844903" y="3991278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SK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E9809EE3-7A1F-DE0A-1042-EEBE12CFB80F}"/>
              </a:ext>
            </a:extLst>
          </p:cNvPr>
          <p:cNvSpPr/>
          <p:nvPr/>
        </p:nvSpPr>
        <p:spPr>
          <a:xfrm>
            <a:off x="1844903" y="4165939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PK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FC0C206B-A942-CA64-A668-667EA142CADE}"/>
              </a:ext>
            </a:extLst>
          </p:cNvPr>
          <p:cNvSpPr/>
          <p:nvPr/>
        </p:nvSpPr>
        <p:spPr>
          <a:xfrm>
            <a:off x="1844903" y="4340599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CT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57920756-5C45-209A-E9EE-84830BF8F148}"/>
              </a:ext>
            </a:extLst>
          </p:cNvPr>
          <p:cNvSpPr/>
          <p:nvPr/>
        </p:nvSpPr>
        <p:spPr>
          <a:xfrm>
            <a:off x="1844903" y="4515260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Keygen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CCB8B376-08D3-00FF-596C-0DB517F037DE}"/>
              </a:ext>
            </a:extLst>
          </p:cNvPr>
          <p:cNvSpPr/>
          <p:nvPr/>
        </p:nvSpPr>
        <p:spPr>
          <a:xfrm>
            <a:off x="1844903" y="4689920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Encrypt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41AE4BB-BF06-4486-0522-E491A286F1ED}"/>
              </a:ext>
            </a:extLst>
          </p:cNvPr>
          <p:cNvSpPr/>
          <p:nvPr/>
        </p:nvSpPr>
        <p:spPr>
          <a:xfrm>
            <a:off x="1844903" y="4864581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Decrypt</a:t>
            </a:r>
            <a:endParaRPr lang="fr-FR" sz="600" err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005FEF59-AF5B-3DC8-BAD1-A7E1B24AF714}"/>
              </a:ext>
            </a:extLst>
          </p:cNvPr>
          <p:cNvSpPr/>
          <p:nvPr/>
        </p:nvSpPr>
        <p:spPr>
          <a:xfrm>
            <a:off x="2307240" y="5138557"/>
            <a:ext cx="667819" cy="94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8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McEliece</a:t>
            </a:r>
            <a:endParaRPr lang="fr-FR" err="1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56ACAEC-3AE6-566A-C918-B1532ADE0ABB}"/>
              </a:ext>
            </a:extLst>
          </p:cNvPr>
          <p:cNvSpPr txBox="1"/>
          <p:nvPr/>
        </p:nvSpPr>
        <p:spPr>
          <a:xfrm>
            <a:off x="11862179" y="6494059"/>
            <a:ext cx="3298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>
                <a:solidFill>
                  <a:srgbClr val="A5A5A5"/>
                </a:solidFill>
                <a:latin typeface="Century Schoolbook"/>
                <a:ea typeface="Calibri"/>
                <a:cs typeface="Calibri"/>
              </a:rPr>
              <a:t>1</a:t>
            </a:r>
            <a:endParaRPr lang="fr-FR" dirty="0">
              <a:solidFill>
                <a:srgbClr val="A5A5A5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4011769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97DC41BD-52ED-6DD5-5BC3-B73769857AE3}"/>
              </a:ext>
            </a:extLst>
          </p:cNvPr>
          <p:cNvGrpSpPr/>
          <p:nvPr/>
        </p:nvGrpSpPr>
        <p:grpSpPr>
          <a:xfrm>
            <a:off x="8800458" y="3095967"/>
            <a:ext cx="2330844" cy="3509355"/>
            <a:chOff x="8800458" y="3095967"/>
            <a:chExt cx="2330844" cy="3509355"/>
          </a:xfrm>
        </p:grpSpPr>
        <p:pic>
          <p:nvPicPr>
            <p:cNvPr id="67" name="Image 66">
              <a:extLst>
                <a:ext uri="{FF2B5EF4-FFF2-40B4-BE49-F238E27FC236}">
                  <a16:creationId xmlns:a16="http://schemas.microsoft.com/office/drawing/2014/main" id="{B4580758-5B25-524D-AB6E-41EB39CAE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05982" y="3095967"/>
              <a:ext cx="707205" cy="715767"/>
            </a:xfrm>
            <a:prstGeom prst="rect">
              <a:avLst/>
            </a:prstGeom>
          </p:spPr>
        </p:pic>
        <p:pic>
          <p:nvPicPr>
            <p:cNvPr id="71" name="Image 70" descr="Une image contenant Police, texte, Graphique, capture d’écran&#10;&#10;Description générée automatiquement">
              <a:extLst>
                <a:ext uri="{FF2B5EF4-FFF2-40B4-BE49-F238E27FC236}">
                  <a16:creationId xmlns:a16="http://schemas.microsoft.com/office/drawing/2014/main" id="{95D372D7-A33A-4E5F-1837-2990BFA8B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32526" y="5709756"/>
              <a:ext cx="887004" cy="895566"/>
            </a:xfrm>
            <a:prstGeom prst="rect">
              <a:avLst/>
            </a:prstGeom>
          </p:spPr>
        </p:pic>
        <p:pic>
          <p:nvPicPr>
            <p:cNvPr id="72" name="Image 71" descr="Une image contenant capture d’écran, conception&#10;&#10;Description générée automatiquement">
              <a:extLst>
                <a:ext uri="{FF2B5EF4-FFF2-40B4-BE49-F238E27FC236}">
                  <a16:creationId xmlns:a16="http://schemas.microsoft.com/office/drawing/2014/main" id="{57A49A74-91F6-6A18-7F2A-F53307734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00458" y="4900131"/>
              <a:ext cx="895566" cy="887004"/>
            </a:xfrm>
            <a:prstGeom prst="rect">
              <a:avLst/>
            </a:prstGeom>
          </p:spPr>
        </p:pic>
        <p:pic>
          <p:nvPicPr>
            <p:cNvPr id="73" name="Image 72" descr="Une image contenant Appareils électroniques, circuit&#10;&#10;Description générée automatiquement">
              <a:extLst>
                <a:ext uri="{FF2B5EF4-FFF2-40B4-BE49-F238E27FC236}">
                  <a16:creationId xmlns:a16="http://schemas.microsoft.com/office/drawing/2014/main" id="{7E7F55F3-7906-B9E9-6B66-6857A1F53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35736" y="3849170"/>
              <a:ext cx="895566" cy="895566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6F035F39-E344-4F98-F2D7-266198F32DFE}"/>
              </a:ext>
            </a:extLst>
          </p:cNvPr>
          <p:cNvSpPr/>
          <p:nvPr/>
        </p:nvSpPr>
        <p:spPr>
          <a:xfrm>
            <a:off x="8351332" y="-1386003"/>
            <a:ext cx="3233853" cy="3837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02C4C55-B594-A73D-9D61-30F586B8C03A}"/>
              </a:ext>
            </a:extLst>
          </p:cNvPr>
          <p:cNvSpPr txBox="1"/>
          <p:nvPr/>
        </p:nvSpPr>
        <p:spPr>
          <a:xfrm>
            <a:off x="3304919" y="2502821"/>
            <a:ext cx="692993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6600">
                <a:latin typeface="Century Schoolbook"/>
                <a:ea typeface="Calibri"/>
                <a:cs typeface="Calibri"/>
              </a:rPr>
              <a:t>=</a:t>
            </a:r>
            <a:endParaRPr lang="fr-FR" sz="6600">
              <a:latin typeface="Century Schoolbook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4A06CCC-F6C2-9DB8-634B-D473BE31A37C}"/>
              </a:ext>
            </a:extLst>
          </p:cNvPr>
          <p:cNvSpPr txBox="1"/>
          <p:nvPr/>
        </p:nvSpPr>
        <p:spPr>
          <a:xfrm>
            <a:off x="7191974" y="2502820"/>
            <a:ext cx="692993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6600">
                <a:latin typeface="Century Schoolbook"/>
                <a:ea typeface="Calibri"/>
                <a:cs typeface="Calibri"/>
              </a:rPr>
              <a:t>+</a:t>
            </a:r>
            <a:endParaRPr lang="fr-FR" sz="6600">
              <a:latin typeface="Century Schoolbook"/>
            </a:endParaRPr>
          </a:p>
        </p:txBody>
      </p:sp>
      <p:pic>
        <p:nvPicPr>
          <p:cNvPr id="9" name="Image 8" descr="Une image contenant texte, capture d’écran, logiciel, Logiciel multimédia&#10;&#10;Description générée automatiquement">
            <a:extLst>
              <a:ext uri="{FF2B5EF4-FFF2-40B4-BE49-F238E27FC236}">
                <a16:creationId xmlns:a16="http://schemas.microsoft.com/office/drawing/2014/main" id="{2A194B85-354A-D1A9-A6D7-AFB221B18D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2458" y="2202574"/>
            <a:ext cx="2873983" cy="1707973"/>
          </a:xfrm>
          <a:prstGeom prst="rect">
            <a:avLst/>
          </a:prstGeom>
        </p:spPr>
      </p:pic>
      <p:pic>
        <p:nvPicPr>
          <p:cNvPr id="4" name="Image 3" descr="Une image contenant cercle, Rectangle, conception&#10;&#10;Description générée automatiquement">
            <a:extLst>
              <a:ext uri="{FF2B5EF4-FFF2-40B4-BE49-F238E27FC236}">
                <a16:creationId xmlns:a16="http://schemas.microsoft.com/office/drawing/2014/main" id="{C0CD449F-212D-196F-BF50-2CC2A3BF2F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7308" y="724870"/>
            <a:ext cx="1332217" cy="1323655"/>
          </a:xfrm>
          <a:prstGeom prst="rect">
            <a:avLst/>
          </a:prstGeom>
        </p:spPr>
      </p:pic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941CF37D-4D90-6074-495A-3D79CD9E33AE}"/>
              </a:ext>
            </a:extLst>
          </p:cNvPr>
          <p:cNvCxnSpPr/>
          <p:nvPr/>
        </p:nvCxnSpPr>
        <p:spPr>
          <a:xfrm flipV="1">
            <a:off x="8507001" y="2610493"/>
            <a:ext cx="2917860" cy="1883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Image 78" descr="Une image contenant texte, capture d’écran, logiciel, Logiciel multimédia&#10;&#10;Description générée automatiquement">
            <a:extLst>
              <a:ext uri="{FF2B5EF4-FFF2-40B4-BE49-F238E27FC236}">
                <a16:creationId xmlns:a16="http://schemas.microsoft.com/office/drawing/2014/main" id="{420DA3C1-954E-C758-AA4F-6AE68584BF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2458" y="2202573"/>
            <a:ext cx="2873983" cy="1707973"/>
          </a:xfrm>
          <a:prstGeom prst="rect">
            <a:avLst/>
          </a:prstGeom>
        </p:spPr>
      </p:pic>
      <p:pic>
        <p:nvPicPr>
          <p:cNvPr id="68" name="Image 67" descr="Une image contenant objets en métal, verrouiller&#10;&#10;Description générée automatiquement">
            <a:extLst>
              <a:ext uri="{FF2B5EF4-FFF2-40B4-BE49-F238E27FC236}">
                <a16:creationId xmlns:a16="http://schemas.microsoft.com/office/drawing/2014/main" id="{5340CB4E-0967-013F-71EF-7462386EC7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3947" y="1254826"/>
            <a:ext cx="1038225" cy="1028700"/>
          </a:xfrm>
          <a:prstGeom prst="rect">
            <a:avLst/>
          </a:prstGeom>
        </p:spPr>
      </p:pic>
      <p:cxnSp>
        <p:nvCxnSpPr>
          <p:cNvPr id="195" name="Connecteur droit avec flèche 194">
            <a:extLst>
              <a:ext uri="{FF2B5EF4-FFF2-40B4-BE49-F238E27FC236}">
                <a16:creationId xmlns:a16="http://schemas.microsoft.com/office/drawing/2014/main" id="{1C1C5700-8832-298F-E81A-06325D687B2A}"/>
              </a:ext>
            </a:extLst>
          </p:cNvPr>
          <p:cNvCxnSpPr/>
          <p:nvPr/>
        </p:nvCxnSpPr>
        <p:spPr>
          <a:xfrm flipV="1">
            <a:off x="1178102" y="1565951"/>
            <a:ext cx="708915" cy="102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avec flèche 196">
            <a:extLst>
              <a:ext uri="{FF2B5EF4-FFF2-40B4-BE49-F238E27FC236}">
                <a16:creationId xmlns:a16="http://schemas.microsoft.com/office/drawing/2014/main" id="{C9F9E787-6506-5FE1-FDC7-BFF40B81264C}"/>
              </a:ext>
            </a:extLst>
          </p:cNvPr>
          <p:cNvCxnSpPr/>
          <p:nvPr/>
        </p:nvCxnSpPr>
        <p:spPr>
          <a:xfrm flipH="1" flipV="1">
            <a:off x="1173714" y="544422"/>
            <a:ext cx="1715" cy="102912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Rectangle 198">
            <a:extLst>
              <a:ext uri="{FF2B5EF4-FFF2-40B4-BE49-F238E27FC236}">
                <a16:creationId xmlns:a16="http://schemas.microsoft.com/office/drawing/2014/main" id="{B5A0CD4B-C75F-1086-BBB7-72B7B1865246}"/>
              </a:ext>
            </a:extLst>
          </p:cNvPr>
          <p:cNvSpPr/>
          <p:nvPr/>
        </p:nvSpPr>
        <p:spPr>
          <a:xfrm>
            <a:off x="1228455" y="532313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374B8531-822F-29D6-F4EE-C269B7631C05}"/>
              </a:ext>
            </a:extLst>
          </p:cNvPr>
          <p:cNvSpPr/>
          <p:nvPr/>
        </p:nvSpPr>
        <p:spPr>
          <a:xfrm>
            <a:off x="1228455" y="715535"/>
            <a:ext cx="333910" cy="102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2B3064AC-DBBB-7A60-691F-6F6331B11E43}"/>
              </a:ext>
            </a:extLst>
          </p:cNvPr>
          <p:cNvSpPr/>
          <p:nvPr/>
        </p:nvSpPr>
        <p:spPr>
          <a:xfrm>
            <a:off x="1228455" y="881634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04190F69-BE20-D22C-30D4-203BD0F69A9D}"/>
              </a:ext>
            </a:extLst>
          </p:cNvPr>
          <p:cNvSpPr/>
          <p:nvPr/>
        </p:nvSpPr>
        <p:spPr>
          <a:xfrm>
            <a:off x="1228455" y="1056295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1D7A6E1A-9544-2261-4115-B2B2C37C92ED}"/>
              </a:ext>
            </a:extLst>
          </p:cNvPr>
          <p:cNvSpPr/>
          <p:nvPr/>
        </p:nvSpPr>
        <p:spPr>
          <a:xfrm>
            <a:off x="1228455" y="1230955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8588CE9E-B28B-AFC3-190B-C1288DB461AF}"/>
              </a:ext>
            </a:extLst>
          </p:cNvPr>
          <p:cNvSpPr/>
          <p:nvPr/>
        </p:nvSpPr>
        <p:spPr>
          <a:xfrm>
            <a:off x="1228455" y="1405616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03C11462-E84C-F479-8AE1-C644FC11B9E5}"/>
              </a:ext>
            </a:extLst>
          </p:cNvPr>
          <p:cNvSpPr/>
          <p:nvPr/>
        </p:nvSpPr>
        <p:spPr>
          <a:xfrm>
            <a:off x="671937" y="532312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SK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0C7AB519-7AF3-EB50-0B2B-2D9754CA3D8C}"/>
              </a:ext>
            </a:extLst>
          </p:cNvPr>
          <p:cNvSpPr/>
          <p:nvPr/>
        </p:nvSpPr>
        <p:spPr>
          <a:xfrm>
            <a:off x="671937" y="706973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PK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EC704827-83CA-BBFA-1F0E-5E20E83A9010}"/>
              </a:ext>
            </a:extLst>
          </p:cNvPr>
          <p:cNvSpPr/>
          <p:nvPr/>
        </p:nvSpPr>
        <p:spPr>
          <a:xfrm>
            <a:off x="671937" y="881633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CT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1DB490FA-CA2A-A90B-8114-676F099FD880}"/>
              </a:ext>
            </a:extLst>
          </p:cNvPr>
          <p:cNvSpPr/>
          <p:nvPr/>
        </p:nvSpPr>
        <p:spPr>
          <a:xfrm>
            <a:off x="671937" y="1056294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Keygen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9C26DE8A-6EC2-8DD6-A87F-854895BD22ED}"/>
              </a:ext>
            </a:extLst>
          </p:cNvPr>
          <p:cNvSpPr/>
          <p:nvPr/>
        </p:nvSpPr>
        <p:spPr>
          <a:xfrm>
            <a:off x="671937" y="1230954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Encrypt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BFA0DB32-7950-C88C-ACE1-AC7A8B03CFF4}"/>
              </a:ext>
            </a:extLst>
          </p:cNvPr>
          <p:cNvSpPr/>
          <p:nvPr/>
        </p:nvSpPr>
        <p:spPr>
          <a:xfrm>
            <a:off x="671937" y="1405615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Decrypt</a:t>
            </a:r>
            <a:endParaRPr lang="fr-FR" sz="600" err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66AE556-3DEA-07A2-34E7-B3C389BFAF06}"/>
              </a:ext>
            </a:extLst>
          </p:cNvPr>
          <p:cNvSpPr/>
          <p:nvPr/>
        </p:nvSpPr>
        <p:spPr>
          <a:xfrm>
            <a:off x="1151397" y="1653906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8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Kyber</a:t>
            </a:r>
            <a:endParaRPr lang="fr-FR" sz="800" err="1">
              <a:solidFill>
                <a:srgbClr val="000000"/>
              </a:solidFill>
              <a:latin typeface="Century Schoolbook"/>
            </a:endParaRPr>
          </a:p>
        </p:txBody>
      </p:sp>
      <p:cxnSp>
        <p:nvCxnSpPr>
          <p:cNvPr id="225" name="Connecteur droit avec flèche 224">
            <a:extLst>
              <a:ext uri="{FF2B5EF4-FFF2-40B4-BE49-F238E27FC236}">
                <a16:creationId xmlns:a16="http://schemas.microsoft.com/office/drawing/2014/main" id="{FCD8B682-91FE-D709-DBCB-BF34212FB45C}"/>
              </a:ext>
            </a:extLst>
          </p:cNvPr>
          <p:cNvCxnSpPr>
            <a:cxnSpLocks/>
          </p:cNvCxnSpPr>
          <p:nvPr/>
        </p:nvCxnSpPr>
        <p:spPr>
          <a:xfrm flipV="1">
            <a:off x="2351068" y="2850220"/>
            <a:ext cx="708915" cy="102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Connecteur droit avec flèche 226">
            <a:extLst>
              <a:ext uri="{FF2B5EF4-FFF2-40B4-BE49-F238E27FC236}">
                <a16:creationId xmlns:a16="http://schemas.microsoft.com/office/drawing/2014/main" id="{EA0E7DBE-3641-8B90-48FB-C13F53D3046A}"/>
              </a:ext>
            </a:extLst>
          </p:cNvPr>
          <p:cNvCxnSpPr>
            <a:cxnSpLocks/>
          </p:cNvCxnSpPr>
          <p:nvPr/>
        </p:nvCxnSpPr>
        <p:spPr>
          <a:xfrm flipH="1" flipV="1">
            <a:off x="2346680" y="1828691"/>
            <a:ext cx="1715" cy="102912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Rectangle 228">
            <a:extLst>
              <a:ext uri="{FF2B5EF4-FFF2-40B4-BE49-F238E27FC236}">
                <a16:creationId xmlns:a16="http://schemas.microsoft.com/office/drawing/2014/main" id="{F7CEC536-3D64-171E-E777-A60438999D20}"/>
              </a:ext>
            </a:extLst>
          </p:cNvPr>
          <p:cNvSpPr/>
          <p:nvPr/>
        </p:nvSpPr>
        <p:spPr>
          <a:xfrm>
            <a:off x="2401421" y="1816582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8C7E299B-2CCD-6AA8-6A71-ADA9ED4EC6F9}"/>
              </a:ext>
            </a:extLst>
          </p:cNvPr>
          <p:cNvSpPr/>
          <p:nvPr/>
        </p:nvSpPr>
        <p:spPr>
          <a:xfrm>
            <a:off x="2401421" y="1991243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67EE38D-1AA0-8E93-BC1E-5B6137E5B3C3}"/>
              </a:ext>
            </a:extLst>
          </p:cNvPr>
          <p:cNvSpPr/>
          <p:nvPr/>
        </p:nvSpPr>
        <p:spPr>
          <a:xfrm>
            <a:off x="2401421" y="2165903"/>
            <a:ext cx="753437" cy="11130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7569E2DF-6022-9BCB-2DE1-5A4ADD91A12C}"/>
              </a:ext>
            </a:extLst>
          </p:cNvPr>
          <p:cNvSpPr/>
          <p:nvPr/>
        </p:nvSpPr>
        <p:spPr>
          <a:xfrm>
            <a:off x="2401421" y="2349125"/>
            <a:ext cx="333910" cy="102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D2A8D06B-3097-690C-60AD-7C799023F988}"/>
              </a:ext>
            </a:extLst>
          </p:cNvPr>
          <p:cNvSpPr/>
          <p:nvPr/>
        </p:nvSpPr>
        <p:spPr>
          <a:xfrm>
            <a:off x="2401421" y="2515224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F04BBC18-14ED-C19F-8CD5-7CC2C0ED3B01}"/>
              </a:ext>
            </a:extLst>
          </p:cNvPr>
          <p:cNvSpPr/>
          <p:nvPr/>
        </p:nvSpPr>
        <p:spPr>
          <a:xfrm>
            <a:off x="2401421" y="2689885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EE36304A-9DEB-8366-BF34-7E8F12E0A27F}"/>
              </a:ext>
            </a:extLst>
          </p:cNvPr>
          <p:cNvSpPr/>
          <p:nvPr/>
        </p:nvSpPr>
        <p:spPr>
          <a:xfrm>
            <a:off x="1844903" y="1816581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SK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7030DD3A-F105-D3A1-1603-B43A54B4A28B}"/>
              </a:ext>
            </a:extLst>
          </p:cNvPr>
          <p:cNvSpPr/>
          <p:nvPr/>
        </p:nvSpPr>
        <p:spPr>
          <a:xfrm>
            <a:off x="1844903" y="1991242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PK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BBA2E5EF-BC83-235A-08B0-DC67D25D3BC0}"/>
              </a:ext>
            </a:extLst>
          </p:cNvPr>
          <p:cNvSpPr/>
          <p:nvPr/>
        </p:nvSpPr>
        <p:spPr>
          <a:xfrm>
            <a:off x="1844903" y="2165902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CT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920C56CB-6A11-D368-D71D-E70C682E4E9B}"/>
              </a:ext>
            </a:extLst>
          </p:cNvPr>
          <p:cNvSpPr/>
          <p:nvPr/>
        </p:nvSpPr>
        <p:spPr>
          <a:xfrm>
            <a:off x="1844903" y="2340563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Keygen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9AA6A321-6D0A-7E06-65E5-B5586A75523E}"/>
              </a:ext>
            </a:extLst>
          </p:cNvPr>
          <p:cNvSpPr/>
          <p:nvPr/>
        </p:nvSpPr>
        <p:spPr>
          <a:xfrm>
            <a:off x="1844903" y="2515223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Encrypt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DB6C1960-CC76-F11C-4F66-DFA063789C97}"/>
              </a:ext>
            </a:extLst>
          </p:cNvPr>
          <p:cNvSpPr/>
          <p:nvPr/>
        </p:nvSpPr>
        <p:spPr>
          <a:xfrm>
            <a:off x="1844903" y="2689884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Decrypt</a:t>
            </a:r>
            <a:endParaRPr lang="fr-FR" sz="600" err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C50E94BB-0310-39B4-8089-F81F8792D3EE}"/>
              </a:ext>
            </a:extLst>
          </p:cNvPr>
          <p:cNvSpPr/>
          <p:nvPr/>
        </p:nvSpPr>
        <p:spPr>
          <a:xfrm>
            <a:off x="2272992" y="2929613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8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HQC</a:t>
            </a:r>
            <a:endParaRPr lang="fr-FR"/>
          </a:p>
        </p:txBody>
      </p:sp>
      <p:cxnSp>
        <p:nvCxnSpPr>
          <p:cNvPr id="255" name="Connecteur droit avec flèche 254">
            <a:extLst>
              <a:ext uri="{FF2B5EF4-FFF2-40B4-BE49-F238E27FC236}">
                <a16:creationId xmlns:a16="http://schemas.microsoft.com/office/drawing/2014/main" id="{FD4D1608-E373-E8B9-AE79-6E4214224ACB}"/>
              </a:ext>
            </a:extLst>
          </p:cNvPr>
          <p:cNvCxnSpPr>
            <a:cxnSpLocks/>
          </p:cNvCxnSpPr>
          <p:nvPr/>
        </p:nvCxnSpPr>
        <p:spPr>
          <a:xfrm flipV="1">
            <a:off x="1195226" y="3963254"/>
            <a:ext cx="708915" cy="102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Connecteur droit avec flèche 256">
            <a:extLst>
              <a:ext uri="{FF2B5EF4-FFF2-40B4-BE49-F238E27FC236}">
                <a16:creationId xmlns:a16="http://schemas.microsoft.com/office/drawing/2014/main" id="{68E00CCC-C36D-9E53-01AA-C37FD039CF44}"/>
              </a:ext>
            </a:extLst>
          </p:cNvPr>
          <p:cNvCxnSpPr>
            <a:cxnSpLocks/>
          </p:cNvCxnSpPr>
          <p:nvPr/>
        </p:nvCxnSpPr>
        <p:spPr>
          <a:xfrm flipH="1" flipV="1">
            <a:off x="1190838" y="2941725"/>
            <a:ext cx="1715" cy="102912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Rectangle 258">
            <a:extLst>
              <a:ext uri="{FF2B5EF4-FFF2-40B4-BE49-F238E27FC236}">
                <a16:creationId xmlns:a16="http://schemas.microsoft.com/office/drawing/2014/main" id="{8BF372BC-E6EF-F570-C8C0-584E8C63DEC9}"/>
              </a:ext>
            </a:extLst>
          </p:cNvPr>
          <p:cNvSpPr/>
          <p:nvPr/>
        </p:nvSpPr>
        <p:spPr>
          <a:xfrm>
            <a:off x="1245579" y="2929616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218A9B2A-EFF5-56C9-1875-9DA17DC7BFF1}"/>
              </a:ext>
            </a:extLst>
          </p:cNvPr>
          <p:cNvSpPr/>
          <p:nvPr/>
        </p:nvSpPr>
        <p:spPr>
          <a:xfrm>
            <a:off x="1245579" y="3104277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00B79907-E9FD-82D5-9571-096C1DC32802}"/>
              </a:ext>
            </a:extLst>
          </p:cNvPr>
          <p:cNvSpPr/>
          <p:nvPr/>
        </p:nvSpPr>
        <p:spPr>
          <a:xfrm>
            <a:off x="1245579" y="3278937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09E93B33-4CA8-15E3-09DF-21D581CE8FDC}"/>
              </a:ext>
            </a:extLst>
          </p:cNvPr>
          <p:cNvSpPr/>
          <p:nvPr/>
        </p:nvSpPr>
        <p:spPr>
          <a:xfrm>
            <a:off x="1245579" y="3462159"/>
            <a:ext cx="333910" cy="102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5A60B658-D5CF-9BD5-9C3B-93AA8BF84603}"/>
              </a:ext>
            </a:extLst>
          </p:cNvPr>
          <p:cNvSpPr/>
          <p:nvPr/>
        </p:nvSpPr>
        <p:spPr>
          <a:xfrm>
            <a:off x="1245579" y="3628258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D41B47D1-F1D6-6A98-C220-6A796BB75B95}"/>
              </a:ext>
            </a:extLst>
          </p:cNvPr>
          <p:cNvSpPr/>
          <p:nvPr/>
        </p:nvSpPr>
        <p:spPr>
          <a:xfrm>
            <a:off x="1245579" y="3811480"/>
            <a:ext cx="333910" cy="102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EC0F0CF1-A2E6-4506-470B-4306403C0DC6}"/>
              </a:ext>
            </a:extLst>
          </p:cNvPr>
          <p:cNvSpPr/>
          <p:nvPr/>
        </p:nvSpPr>
        <p:spPr>
          <a:xfrm>
            <a:off x="689061" y="2929615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SK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72EC6781-48C9-4B8D-9FAE-76CF13947423}"/>
              </a:ext>
            </a:extLst>
          </p:cNvPr>
          <p:cNvSpPr/>
          <p:nvPr/>
        </p:nvSpPr>
        <p:spPr>
          <a:xfrm>
            <a:off x="689061" y="3104276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PK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1B8B114F-9CAD-8759-8DBF-C9ED71681D57}"/>
              </a:ext>
            </a:extLst>
          </p:cNvPr>
          <p:cNvSpPr/>
          <p:nvPr/>
        </p:nvSpPr>
        <p:spPr>
          <a:xfrm>
            <a:off x="689061" y="3278936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CT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13FAF740-D5A4-A629-552C-4F72645B175A}"/>
              </a:ext>
            </a:extLst>
          </p:cNvPr>
          <p:cNvSpPr/>
          <p:nvPr/>
        </p:nvSpPr>
        <p:spPr>
          <a:xfrm>
            <a:off x="689061" y="3453597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Keygen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ECDC01D9-5DA7-5416-1136-5A7FC2E36BE9}"/>
              </a:ext>
            </a:extLst>
          </p:cNvPr>
          <p:cNvSpPr/>
          <p:nvPr/>
        </p:nvSpPr>
        <p:spPr>
          <a:xfrm>
            <a:off x="689061" y="3628257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Encrypt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4C84FB49-B279-01D4-ABE6-5E96A2BA97E9}"/>
              </a:ext>
            </a:extLst>
          </p:cNvPr>
          <p:cNvSpPr/>
          <p:nvPr/>
        </p:nvSpPr>
        <p:spPr>
          <a:xfrm>
            <a:off x="689061" y="3802918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Decrypt</a:t>
            </a:r>
            <a:endParaRPr lang="fr-FR" sz="600" err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4DB698B9-9AD0-0FAC-7FF9-DC5C54A71D7D}"/>
              </a:ext>
            </a:extLst>
          </p:cNvPr>
          <p:cNvSpPr/>
          <p:nvPr/>
        </p:nvSpPr>
        <p:spPr>
          <a:xfrm>
            <a:off x="1134274" y="4042647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8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NTRU</a:t>
            </a:r>
          </a:p>
        </p:txBody>
      </p:sp>
      <p:cxnSp>
        <p:nvCxnSpPr>
          <p:cNvPr id="285" name="Connecteur droit avec flèche 284">
            <a:extLst>
              <a:ext uri="{FF2B5EF4-FFF2-40B4-BE49-F238E27FC236}">
                <a16:creationId xmlns:a16="http://schemas.microsoft.com/office/drawing/2014/main" id="{BB106C4C-BB34-48E4-A605-E3C2A8D89BD7}"/>
              </a:ext>
            </a:extLst>
          </p:cNvPr>
          <p:cNvCxnSpPr>
            <a:cxnSpLocks/>
          </p:cNvCxnSpPr>
          <p:nvPr/>
        </p:nvCxnSpPr>
        <p:spPr>
          <a:xfrm flipV="1">
            <a:off x="2351068" y="5024917"/>
            <a:ext cx="708915" cy="102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Connecteur droit avec flèche 286">
            <a:extLst>
              <a:ext uri="{FF2B5EF4-FFF2-40B4-BE49-F238E27FC236}">
                <a16:creationId xmlns:a16="http://schemas.microsoft.com/office/drawing/2014/main" id="{518ED200-847A-0343-0F2D-CD9EAB09694D}"/>
              </a:ext>
            </a:extLst>
          </p:cNvPr>
          <p:cNvCxnSpPr>
            <a:cxnSpLocks/>
          </p:cNvCxnSpPr>
          <p:nvPr/>
        </p:nvCxnSpPr>
        <p:spPr>
          <a:xfrm flipH="1" flipV="1">
            <a:off x="2346680" y="4003388"/>
            <a:ext cx="1715" cy="102912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Rectangle 288">
            <a:extLst>
              <a:ext uri="{FF2B5EF4-FFF2-40B4-BE49-F238E27FC236}">
                <a16:creationId xmlns:a16="http://schemas.microsoft.com/office/drawing/2014/main" id="{E388923B-D282-5C5F-3E55-E49A4B0D9EEE}"/>
              </a:ext>
            </a:extLst>
          </p:cNvPr>
          <p:cNvSpPr/>
          <p:nvPr/>
        </p:nvSpPr>
        <p:spPr>
          <a:xfrm>
            <a:off x="2401421" y="3991279"/>
            <a:ext cx="753437" cy="11130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95460BD7-0072-6004-1B71-DB6061D18426}"/>
              </a:ext>
            </a:extLst>
          </p:cNvPr>
          <p:cNvSpPr/>
          <p:nvPr/>
        </p:nvSpPr>
        <p:spPr>
          <a:xfrm>
            <a:off x="2401421" y="4165940"/>
            <a:ext cx="753437" cy="11130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47561922-46D7-911E-4788-8592BF120583}"/>
              </a:ext>
            </a:extLst>
          </p:cNvPr>
          <p:cNvSpPr/>
          <p:nvPr/>
        </p:nvSpPr>
        <p:spPr>
          <a:xfrm>
            <a:off x="2401421" y="4340600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6E6D35D9-6D87-664A-4072-8333E616BC8E}"/>
              </a:ext>
            </a:extLst>
          </p:cNvPr>
          <p:cNvSpPr/>
          <p:nvPr/>
        </p:nvSpPr>
        <p:spPr>
          <a:xfrm>
            <a:off x="2401421" y="4515261"/>
            <a:ext cx="753437" cy="11130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ABBBAF92-53E6-07E3-2C69-65ED4DC26493}"/>
              </a:ext>
            </a:extLst>
          </p:cNvPr>
          <p:cNvSpPr/>
          <p:nvPr/>
        </p:nvSpPr>
        <p:spPr>
          <a:xfrm>
            <a:off x="2401421" y="4698482"/>
            <a:ext cx="333910" cy="102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3DCE5F54-CDC4-7E38-65F4-EE2AD8568BE8}"/>
              </a:ext>
            </a:extLst>
          </p:cNvPr>
          <p:cNvSpPr/>
          <p:nvPr/>
        </p:nvSpPr>
        <p:spPr>
          <a:xfrm>
            <a:off x="2401421" y="4864582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DF4D8338-7AEF-C5B4-B097-2339FEFBE49A}"/>
              </a:ext>
            </a:extLst>
          </p:cNvPr>
          <p:cNvSpPr/>
          <p:nvPr/>
        </p:nvSpPr>
        <p:spPr>
          <a:xfrm>
            <a:off x="1844903" y="3991278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SK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0FDA5258-E3A2-1896-CD11-B62D7A6F37E2}"/>
              </a:ext>
            </a:extLst>
          </p:cNvPr>
          <p:cNvSpPr/>
          <p:nvPr/>
        </p:nvSpPr>
        <p:spPr>
          <a:xfrm>
            <a:off x="1844903" y="4165939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PK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DB8FD80D-0779-5287-0E04-11C678524210}"/>
              </a:ext>
            </a:extLst>
          </p:cNvPr>
          <p:cNvSpPr/>
          <p:nvPr/>
        </p:nvSpPr>
        <p:spPr>
          <a:xfrm>
            <a:off x="1844903" y="4340599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CT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C687C2CA-BCD8-0173-13FD-DC2CAE5DEFAA}"/>
              </a:ext>
            </a:extLst>
          </p:cNvPr>
          <p:cNvSpPr/>
          <p:nvPr/>
        </p:nvSpPr>
        <p:spPr>
          <a:xfrm>
            <a:off x="1844903" y="4515260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Keygen</a:t>
            </a: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7908F6C9-7D21-7721-6774-AD33185FBD09}"/>
              </a:ext>
            </a:extLst>
          </p:cNvPr>
          <p:cNvSpPr/>
          <p:nvPr/>
        </p:nvSpPr>
        <p:spPr>
          <a:xfrm>
            <a:off x="1844903" y="4689920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Encrypt</a:t>
            </a: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FEC1B271-2E80-C572-F98F-F9B5E89E34FF}"/>
              </a:ext>
            </a:extLst>
          </p:cNvPr>
          <p:cNvSpPr/>
          <p:nvPr/>
        </p:nvSpPr>
        <p:spPr>
          <a:xfrm>
            <a:off x="1844903" y="4864581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Decrypt</a:t>
            </a:r>
            <a:endParaRPr lang="fr-FR" sz="600" err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BEDAEFF0-BB93-691F-E084-D64AB499CEF6}"/>
              </a:ext>
            </a:extLst>
          </p:cNvPr>
          <p:cNvSpPr/>
          <p:nvPr/>
        </p:nvSpPr>
        <p:spPr>
          <a:xfrm>
            <a:off x="2307240" y="5138557"/>
            <a:ext cx="667819" cy="94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8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McEliece</a:t>
            </a:r>
            <a:endParaRPr lang="fr-FR" err="1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FD299A7-FC2B-C101-E385-6A6AD5A2BB62}"/>
              </a:ext>
            </a:extLst>
          </p:cNvPr>
          <p:cNvSpPr txBox="1"/>
          <p:nvPr/>
        </p:nvSpPr>
        <p:spPr>
          <a:xfrm>
            <a:off x="11862179" y="6494059"/>
            <a:ext cx="3298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>
                <a:solidFill>
                  <a:srgbClr val="A5A5A5"/>
                </a:solidFill>
                <a:latin typeface="Century Schoolbook"/>
                <a:ea typeface="Calibri"/>
                <a:cs typeface="Calibri"/>
              </a:rPr>
              <a:t>1</a:t>
            </a:r>
            <a:endParaRPr lang="fr-FR" dirty="0">
              <a:solidFill>
                <a:srgbClr val="A5A5A5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582848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F02C4C55-B594-A73D-9D61-30F586B8C03A}"/>
              </a:ext>
            </a:extLst>
          </p:cNvPr>
          <p:cNvSpPr txBox="1"/>
          <p:nvPr/>
        </p:nvSpPr>
        <p:spPr>
          <a:xfrm>
            <a:off x="3304919" y="2502821"/>
            <a:ext cx="692993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6600">
                <a:latin typeface="Century Schoolbook"/>
                <a:ea typeface="Calibri"/>
                <a:cs typeface="Calibri"/>
              </a:rPr>
              <a:t>=</a:t>
            </a:r>
            <a:endParaRPr lang="fr-FR" sz="6600">
              <a:latin typeface="Century Schoolbook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4A06CCC-F6C2-9DB8-634B-D473BE31A37C}"/>
              </a:ext>
            </a:extLst>
          </p:cNvPr>
          <p:cNvSpPr txBox="1"/>
          <p:nvPr/>
        </p:nvSpPr>
        <p:spPr>
          <a:xfrm>
            <a:off x="7191974" y="2502820"/>
            <a:ext cx="692993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6600">
                <a:latin typeface="Century Schoolbook"/>
                <a:ea typeface="Calibri"/>
                <a:cs typeface="Calibri"/>
              </a:rPr>
              <a:t>+</a:t>
            </a:r>
            <a:endParaRPr lang="fr-FR" sz="6600">
              <a:latin typeface="Century Schoolbook"/>
            </a:endParaRPr>
          </a:p>
        </p:txBody>
      </p:sp>
      <p:pic>
        <p:nvPicPr>
          <p:cNvPr id="9" name="Image 8" descr="Une image contenant texte, capture d’écran, logiciel, Logiciel multimédia&#10;&#10;Description générée automatiquement">
            <a:extLst>
              <a:ext uri="{FF2B5EF4-FFF2-40B4-BE49-F238E27FC236}">
                <a16:creationId xmlns:a16="http://schemas.microsoft.com/office/drawing/2014/main" id="{2A194B85-354A-D1A9-A6D7-AFB221B18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458" y="2202574"/>
            <a:ext cx="2873983" cy="1707973"/>
          </a:xfrm>
          <a:prstGeom prst="rect">
            <a:avLst/>
          </a:prstGeom>
        </p:spPr>
      </p:pic>
      <p:pic>
        <p:nvPicPr>
          <p:cNvPr id="4" name="Image 3" descr="Une image contenant cercle, Rectangle, conception&#10;&#10;Description générée automatiquement">
            <a:extLst>
              <a:ext uri="{FF2B5EF4-FFF2-40B4-BE49-F238E27FC236}">
                <a16:creationId xmlns:a16="http://schemas.microsoft.com/office/drawing/2014/main" id="{C0CD449F-212D-196F-BF50-2CC2A3BF2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7308" y="724870"/>
            <a:ext cx="1332217" cy="1323655"/>
          </a:xfrm>
          <a:prstGeom prst="rect">
            <a:avLst/>
          </a:prstGeom>
        </p:spPr>
      </p:pic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941CF37D-4D90-6074-495A-3D79CD9E33AE}"/>
              </a:ext>
            </a:extLst>
          </p:cNvPr>
          <p:cNvCxnSpPr/>
          <p:nvPr/>
        </p:nvCxnSpPr>
        <p:spPr>
          <a:xfrm flipV="1">
            <a:off x="8507001" y="2610493"/>
            <a:ext cx="2917860" cy="1883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Image 78" descr="Une image contenant texte, capture d’écran, logiciel, Logiciel multimédia&#10;&#10;Description générée automatiquement">
            <a:extLst>
              <a:ext uri="{FF2B5EF4-FFF2-40B4-BE49-F238E27FC236}">
                <a16:creationId xmlns:a16="http://schemas.microsoft.com/office/drawing/2014/main" id="{420DA3C1-954E-C758-AA4F-6AE68584B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458" y="2202573"/>
            <a:ext cx="2873983" cy="1707973"/>
          </a:xfrm>
          <a:prstGeom prst="rect">
            <a:avLst/>
          </a:prstGeom>
        </p:spPr>
      </p:pic>
      <p:pic>
        <p:nvPicPr>
          <p:cNvPr id="68" name="Image 67" descr="Une image contenant objets en métal, verrouiller&#10;&#10;Description générée automatiquement">
            <a:extLst>
              <a:ext uri="{FF2B5EF4-FFF2-40B4-BE49-F238E27FC236}">
                <a16:creationId xmlns:a16="http://schemas.microsoft.com/office/drawing/2014/main" id="{5340CB4E-0967-013F-71EF-7462386EC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3947" y="1254826"/>
            <a:ext cx="1038225" cy="1028700"/>
          </a:xfrm>
          <a:prstGeom prst="rect">
            <a:avLst/>
          </a:prstGeom>
        </p:spPr>
      </p:pic>
      <p:cxnSp>
        <p:nvCxnSpPr>
          <p:cNvPr id="195" name="Connecteur droit avec flèche 194">
            <a:extLst>
              <a:ext uri="{FF2B5EF4-FFF2-40B4-BE49-F238E27FC236}">
                <a16:creationId xmlns:a16="http://schemas.microsoft.com/office/drawing/2014/main" id="{1C1C5700-8832-298F-E81A-06325D687B2A}"/>
              </a:ext>
            </a:extLst>
          </p:cNvPr>
          <p:cNvCxnSpPr/>
          <p:nvPr/>
        </p:nvCxnSpPr>
        <p:spPr>
          <a:xfrm flipV="1">
            <a:off x="1178102" y="1565951"/>
            <a:ext cx="708915" cy="102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avec flèche 196">
            <a:extLst>
              <a:ext uri="{FF2B5EF4-FFF2-40B4-BE49-F238E27FC236}">
                <a16:creationId xmlns:a16="http://schemas.microsoft.com/office/drawing/2014/main" id="{C9F9E787-6506-5FE1-FDC7-BFF40B81264C}"/>
              </a:ext>
            </a:extLst>
          </p:cNvPr>
          <p:cNvCxnSpPr/>
          <p:nvPr/>
        </p:nvCxnSpPr>
        <p:spPr>
          <a:xfrm flipH="1" flipV="1">
            <a:off x="1173714" y="544422"/>
            <a:ext cx="1715" cy="102912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Rectangle 198">
            <a:extLst>
              <a:ext uri="{FF2B5EF4-FFF2-40B4-BE49-F238E27FC236}">
                <a16:creationId xmlns:a16="http://schemas.microsoft.com/office/drawing/2014/main" id="{B5A0CD4B-C75F-1086-BBB7-72B7B1865246}"/>
              </a:ext>
            </a:extLst>
          </p:cNvPr>
          <p:cNvSpPr/>
          <p:nvPr/>
        </p:nvSpPr>
        <p:spPr>
          <a:xfrm>
            <a:off x="1228455" y="532313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374B8531-822F-29D6-F4EE-C269B7631C05}"/>
              </a:ext>
            </a:extLst>
          </p:cNvPr>
          <p:cNvSpPr/>
          <p:nvPr/>
        </p:nvSpPr>
        <p:spPr>
          <a:xfrm>
            <a:off x="1228455" y="715535"/>
            <a:ext cx="333910" cy="102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2B3064AC-DBBB-7A60-691F-6F6331B11E43}"/>
              </a:ext>
            </a:extLst>
          </p:cNvPr>
          <p:cNvSpPr/>
          <p:nvPr/>
        </p:nvSpPr>
        <p:spPr>
          <a:xfrm>
            <a:off x="1228455" y="881634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04190F69-BE20-D22C-30D4-203BD0F69A9D}"/>
              </a:ext>
            </a:extLst>
          </p:cNvPr>
          <p:cNvSpPr/>
          <p:nvPr/>
        </p:nvSpPr>
        <p:spPr>
          <a:xfrm>
            <a:off x="1228455" y="1056295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1D7A6E1A-9544-2261-4115-B2B2C37C92ED}"/>
              </a:ext>
            </a:extLst>
          </p:cNvPr>
          <p:cNvSpPr/>
          <p:nvPr/>
        </p:nvSpPr>
        <p:spPr>
          <a:xfrm>
            <a:off x="1228455" y="1230955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8588CE9E-B28B-AFC3-190B-C1288DB461AF}"/>
              </a:ext>
            </a:extLst>
          </p:cNvPr>
          <p:cNvSpPr/>
          <p:nvPr/>
        </p:nvSpPr>
        <p:spPr>
          <a:xfrm>
            <a:off x="1228455" y="1405616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03C11462-E84C-F479-8AE1-C644FC11B9E5}"/>
              </a:ext>
            </a:extLst>
          </p:cNvPr>
          <p:cNvSpPr/>
          <p:nvPr/>
        </p:nvSpPr>
        <p:spPr>
          <a:xfrm>
            <a:off x="671937" y="532312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SK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0C7AB519-7AF3-EB50-0B2B-2D9754CA3D8C}"/>
              </a:ext>
            </a:extLst>
          </p:cNvPr>
          <p:cNvSpPr/>
          <p:nvPr/>
        </p:nvSpPr>
        <p:spPr>
          <a:xfrm>
            <a:off x="671937" y="706973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PK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EC704827-83CA-BBFA-1F0E-5E20E83A9010}"/>
              </a:ext>
            </a:extLst>
          </p:cNvPr>
          <p:cNvSpPr/>
          <p:nvPr/>
        </p:nvSpPr>
        <p:spPr>
          <a:xfrm>
            <a:off x="671937" y="881633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CT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1DB490FA-CA2A-A90B-8114-676F099FD880}"/>
              </a:ext>
            </a:extLst>
          </p:cNvPr>
          <p:cNvSpPr/>
          <p:nvPr/>
        </p:nvSpPr>
        <p:spPr>
          <a:xfrm>
            <a:off x="671937" y="1056294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Keygen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9C26DE8A-6EC2-8DD6-A87F-854895BD22ED}"/>
              </a:ext>
            </a:extLst>
          </p:cNvPr>
          <p:cNvSpPr/>
          <p:nvPr/>
        </p:nvSpPr>
        <p:spPr>
          <a:xfrm>
            <a:off x="671937" y="1230954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Encrypt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BFA0DB32-7950-C88C-ACE1-AC7A8B03CFF4}"/>
              </a:ext>
            </a:extLst>
          </p:cNvPr>
          <p:cNvSpPr/>
          <p:nvPr/>
        </p:nvSpPr>
        <p:spPr>
          <a:xfrm>
            <a:off x="671937" y="1405615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Decrypt</a:t>
            </a:r>
            <a:endParaRPr lang="fr-FR" sz="600" err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66AE556-3DEA-07A2-34E7-B3C389BFAF06}"/>
              </a:ext>
            </a:extLst>
          </p:cNvPr>
          <p:cNvSpPr/>
          <p:nvPr/>
        </p:nvSpPr>
        <p:spPr>
          <a:xfrm>
            <a:off x="1151397" y="1653906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8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Kyber</a:t>
            </a:r>
            <a:endParaRPr lang="fr-FR" sz="800" err="1">
              <a:solidFill>
                <a:srgbClr val="000000"/>
              </a:solidFill>
              <a:latin typeface="Century Schoolbook"/>
            </a:endParaRPr>
          </a:p>
        </p:txBody>
      </p:sp>
      <p:cxnSp>
        <p:nvCxnSpPr>
          <p:cNvPr id="225" name="Connecteur droit avec flèche 224">
            <a:extLst>
              <a:ext uri="{FF2B5EF4-FFF2-40B4-BE49-F238E27FC236}">
                <a16:creationId xmlns:a16="http://schemas.microsoft.com/office/drawing/2014/main" id="{FCD8B682-91FE-D709-DBCB-BF34212FB45C}"/>
              </a:ext>
            </a:extLst>
          </p:cNvPr>
          <p:cNvCxnSpPr>
            <a:cxnSpLocks/>
          </p:cNvCxnSpPr>
          <p:nvPr/>
        </p:nvCxnSpPr>
        <p:spPr>
          <a:xfrm flipV="1">
            <a:off x="2351068" y="2850220"/>
            <a:ext cx="708915" cy="102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Connecteur droit avec flèche 226">
            <a:extLst>
              <a:ext uri="{FF2B5EF4-FFF2-40B4-BE49-F238E27FC236}">
                <a16:creationId xmlns:a16="http://schemas.microsoft.com/office/drawing/2014/main" id="{EA0E7DBE-3641-8B90-48FB-C13F53D3046A}"/>
              </a:ext>
            </a:extLst>
          </p:cNvPr>
          <p:cNvCxnSpPr>
            <a:cxnSpLocks/>
          </p:cNvCxnSpPr>
          <p:nvPr/>
        </p:nvCxnSpPr>
        <p:spPr>
          <a:xfrm flipH="1" flipV="1">
            <a:off x="2346680" y="1828691"/>
            <a:ext cx="1715" cy="102912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Rectangle 228">
            <a:extLst>
              <a:ext uri="{FF2B5EF4-FFF2-40B4-BE49-F238E27FC236}">
                <a16:creationId xmlns:a16="http://schemas.microsoft.com/office/drawing/2014/main" id="{F7CEC536-3D64-171E-E777-A60438999D20}"/>
              </a:ext>
            </a:extLst>
          </p:cNvPr>
          <p:cNvSpPr/>
          <p:nvPr/>
        </p:nvSpPr>
        <p:spPr>
          <a:xfrm>
            <a:off x="2401421" y="1816582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8C7E299B-2CCD-6AA8-6A71-ADA9ED4EC6F9}"/>
              </a:ext>
            </a:extLst>
          </p:cNvPr>
          <p:cNvSpPr/>
          <p:nvPr/>
        </p:nvSpPr>
        <p:spPr>
          <a:xfrm>
            <a:off x="2401421" y="1991243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67EE38D-1AA0-8E93-BC1E-5B6137E5B3C3}"/>
              </a:ext>
            </a:extLst>
          </p:cNvPr>
          <p:cNvSpPr/>
          <p:nvPr/>
        </p:nvSpPr>
        <p:spPr>
          <a:xfrm>
            <a:off x="2401421" y="2165903"/>
            <a:ext cx="753437" cy="11130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7569E2DF-6022-9BCB-2DE1-5A4ADD91A12C}"/>
              </a:ext>
            </a:extLst>
          </p:cNvPr>
          <p:cNvSpPr/>
          <p:nvPr/>
        </p:nvSpPr>
        <p:spPr>
          <a:xfrm>
            <a:off x="2401421" y="2349125"/>
            <a:ext cx="333910" cy="102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D2A8D06B-3097-690C-60AD-7C799023F988}"/>
              </a:ext>
            </a:extLst>
          </p:cNvPr>
          <p:cNvSpPr/>
          <p:nvPr/>
        </p:nvSpPr>
        <p:spPr>
          <a:xfrm>
            <a:off x="2401421" y="2515224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F04BBC18-14ED-C19F-8CD5-7CC2C0ED3B01}"/>
              </a:ext>
            </a:extLst>
          </p:cNvPr>
          <p:cNvSpPr/>
          <p:nvPr/>
        </p:nvSpPr>
        <p:spPr>
          <a:xfrm>
            <a:off x="2401421" y="2689885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EE36304A-9DEB-8366-BF34-7E8F12E0A27F}"/>
              </a:ext>
            </a:extLst>
          </p:cNvPr>
          <p:cNvSpPr/>
          <p:nvPr/>
        </p:nvSpPr>
        <p:spPr>
          <a:xfrm>
            <a:off x="1844903" y="1816581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SK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7030DD3A-F105-D3A1-1603-B43A54B4A28B}"/>
              </a:ext>
            </a:extLst>
          </p:cNvPr>
          <p:cNvSpPr/>
          <p:nvPr/>
        </p:nvSpPr>
        <p:spPr>
          <a:xfrm>
            <a:off x="1844903" y="1991242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PK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BBA2E5EF-BC83-235A-08B0-DC67D25D3BC0}"/>
              </a:ext>
            </a:extLst>
          </p:cNvPr>
          <p:cNvSpPr/>
          <p:nvPr/>
        </p:nvSpPr>
        <p:spPr>
          <a:xfrm>
            <a:off x="1844903" y="2165902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CT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920C56CB-6A11-D368-D71D-E70C682E4E9B}"/>
              </a:ext>
            </a:extLst>
          </p:cNvPr>
          <p:cNvSpPr/>
          <p:nvPr/>
        </p:nvSpPr>
        <p:spPr>
          <a:xfrm>
            <a:off x="1844903" y="2340563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Keygen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9AA6A321-6D0A-7E06-65E5-B5586A75523E}"/>
              </a:ext>
            </a:extLst>
          </p:cNvPr>
          <p:cNvSpPr/>
          <p:nvPr/>
        </p:nvSpPr>
        <p:spPr>
          <a:xfrm>
            <a:off x="1844903" y="2515223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Encrypt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DB6C1960-CC76-F11C-4F66-DFA063789C97}"/>
              </a:ext>
            </a:extLst>
          </p:cNvPr>
          <p:cNvSpPr/>
          <p:nvPr/>
        </p:nvSpPr>
        <p:spPr>
          <a:xfrm>
            <a:off x="1844903" y="2689884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Decrypt</a:t>
            </a:r>
            <a:endParaRPr lang="fr-FR" sz="600" err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C50E94BB-0310-39B4-8089-F81F8792D3EE}"/>
              </a:ext>
            </a:extLst>
          </p:cNvPr>
          <p:cNvSpPr/>
          <p:nvPr/>
        </p:nvSpPr>
        <p:spPr>
          <a:xfrm>
            <a:off x="2272992" y="2929613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8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HQC</a:t>
            </a:r>
            <a:endParaRPr lang="fr-FR"/>
          </a:p>
        </p:txBody>
      </p:sp>
      <p:cxnSp>
        <p:nvCxnSpPr>
          <p:cNvPr id="255" name="Connecteur droit avec flèche 254">
            <a:extLst>
              <a:ext uri="{FF2B5EF4-FFF2-40B4-BE49-F238E27FC236}">
                <a16:creationId xmlns:a16="http://schemas.microsoft.com/office/drawing/2014/main" id="{FD4D1608-E373-E8B9-AE79-6E4214224ACB}"/>
              </a:ext>
            </a:extLst>
          </p:cNvPr>
          <p:cNvCxnSpPr>
            <a:cxnSpLocks/>
          </p:cNvCxnSpPr>
          <p:nvPr/>
        </p:nvCxnSpPr>
        <p:spPr>
          <a:xfrm flipV="1">
            <a:off x="1195226" y="3963254"/>
            <a:ext cx="708915" cy="102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Connecteur droit avec flèche 256">
            <a:extLst>
              <a:ext uri="{FF2B5EF4-FFF2-40B4-BE49-F238E27FC236}">
                <a16:creationId xmlns:a16="http://schemas.microsoft.com/office/drawing/2014/main" id="{68E00CCC-C36D-9E53-01AA-C37FD039CF44}"/>
              </a:ext>
            </a:extLst>
          </p:cNvPr>
          <p:cNvCxnSpPr>
            <a:cxnSpLocks/>
          </p:cNvCxnSpPr>
          <p:nvPr/>
        </p:nvCxnSpPr>
        <p:spPr>
          <a:xfrm flipH="1" flipV="1">
            <a:off x="1190838" y="2941725"/>
            <a:ext cx="1715" cy="102912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Rectangle 258">
            <a:extLst>
              <a:ext uri="{FF2B5EF4-FFF2-40B4-BE49-F238E27FC236}">
                <a16:creationId xmlns:a16="http://schemas.microsoft.com/office/drawing/2014/main" id="{8BF372BC-E6EF-F570-C8C0-584E8C63DEC9}"/>
              </a:ext>
            </a:extLst>
          </p:cNvPr>
          <p:cNvSpPr/>
          <p:nvPr/>
        </p:nvSpPr>
        <p:spPr>
          <a:xfrm>
            <a:off x="1245579" y="2929616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218A9B2A-EFF5-56C9-1875-9DA17DC7BFF1}"/>
              </a:ext>
            </a:extLst>
          </p:cNvPr>
          <p:cNvSpPr/>
          <p:nvPr/>
        </p:nvSpPr>
        <p:spPr>
          <a:xfrm>
            <a:off x="1245579" y="3104277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00B79907-E9FD-82D5-9571-096C1DC32802}"/>
              </a:ext>
            </a:extLst>
          </p:cNvPr>
          <p:cNvSpPr/>
          <p:nvPr/>
        </p:nvSpPr>
        <p:spPr>
          <a:xfrm>
            <a:off x="1245579" y="3278937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09E93B33-4CA8-15E3-09DF-21D581CE8FDC}"/>
              </a:ext>
            </a:extLst>
          </p:cNvPr>
          <p:cNvSpPr/>
          <p:nvPr/>
        </p:nvSpPr>
        <p:spPr>
          <a:xfrm>
            <a:off x="1245579" y="3462159"/>
            <a:ext cx="333910" cy="102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5A60B658-D5CF-9BD5-9C3B-93AA8BF84603}"/>
              </a:ext>
            </a:extLst>
          </p:cNvPr>
          <p:cNvSpPr/>
          <p:nvPr/>
        </p:nvSpPr>
        <p:spPr>
          <a:xfrm>
            <a:off x="1245579" y="3628258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D41B47D1-F1D6-6A98-C220-6A796BB75B95}"/>
              </a:ext>
            </a:extLst>
          </p:cNvPr>
          <p:cNvSpPr/>
          <p:nvPr/>
        </p:nvSpPr>
        <p:spPr>
          <a:xfrm>
            <a:off x="1245579" y="3811480"/>
            <a:ext cx="333910" cy="102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EC0F0CF1-A2E6-4506-470B-4306403C0DC6}"/>
              </a:ext>
            </a:extLst>
          </p:cNvPr>
          <p:cNvSpPr/>
          <p:nvPr/>
        </p:nvSpPr>
        <p:spPr>
          <a:xfrm>
            <a:off x="689061" y="2929615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SK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72EC6781-48C9-4B8D-9FAE-76CF13947423}"/>
              </a:ext>
            </a:extLst>
          </p:cNvPr>
          <p:cNvSpPr/>
          <p:nvPr/>
        </p:nvSpPr>
        <p:spPr>
          <a:xfrm>
            <a:off x="689061" y="3104276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PK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1B8B114F-9CAD-8759-8DBF-C9ED71681D57}"/>
              </a:ext>
            </a:extLst>
          </p:cNvPr>
          <p:cNvSpPr/>
          <p:nvPr/>
        </p:nvSpPr>
        <p:spPr>
          <a:xfrm>
            <a:off x="689061" y="3278936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CT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13FAF740-D5A4-A629-552C-4F72645B175A}"/>
              </a:ext>
            </a:extLst>
          </p:cNvPr>
          <p:cNvSpPr/>
          <p:nvPr/>
        </p:nvSpPr>
        <p:spPr>
          <a:xfrm>
            <a:off x="689061" y="3453597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Keygen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ECDC01D9-5DA7-5416-1136-5A7FC2E36BE9}"/>
              </a:ext>
            </a:extLst>
          </p:cNvPr>
          <p:cNvSpPr/>
          <p:nvPr/>
        </p:nvSpPr>
        <p:spPr>
          <a:xfrm>
            <a:off x="689061" y="3628257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Encrypt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4C84FB49-B279-01D4-ABE6-5E96A2BA97E9}"/>
              </a:ext>
            </a:extLst>
          </p:cNvPr>
          <p:cNvSpPr/>
          <p:nvPr/>
        </p:nvSpPr>
        <p:spPr>
          <a:xfrm>
            <a:off x="689061" y="3802918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Decrypt</a:t>
            </a:r>
            <a:endParaRPr lang="fr-FR" sz="600" err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4DB698B9-9AD0-0FAC-7FF9-DC5C54A71D7D}"/>
              </a:ext>
            </a:extLst>
          </p:cNvPr>
          <p:cNvSpPr/>
          <p:nvPr/>
        </p:nvSpPr>
        <p:spPr>
          <a:xfrm>
            <a:off x="1134274" y="4042647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8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NTRU</a:t>
            </a:r>
          </a:p>
        </p:txBody>
      </p:sp>
      <p:cxnSp>
        <p:nvCxnSpPr>
          <p:cNvPr id="285" name="Connecteur droit avec flèche 284">
            <a:extLst>
              <a:ext uri="{FF2B5EF4-FFF2-40B4-BE49-F238E27FC236}">
                <a16:creationId xmlns:a16="http://schemas.microsoft.com/office/drawing/2014/main" id="{BB106C4C-BB34-48E4-A605-E3C2A8D89BD7}"/>
              </a:ext>
            </a:extLst>
          </p:cNvPr>
          <p:cNvCxnSpPr>
            <a:cxnSpLocks/>
          </p:cNvCxnSpPr>
          <p:nvPr/>
        </p:nvCxnSpPr>
        <p:spPr>
          <a:xfrm flipV="1">
            <a:off x="2351068" y="5024917"/>
            <a:ext cx="708915" cy="102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Connecteur droit avec flèche 286">
            <a:extLst>
              <a:ext uri="{FF2B5EF4-FFF2-40B4-BE49-F238E27FC236}">
                <a16:creationId xmlns:a16="http://schemas.microsoft.com/office/drawing/2014/main" id="{518ED200-847A-0343-0F2D-CD9EAB09694D}"/>
              </a:ext>
            </a:extLst>
          </p:cNvPr>
          <p:cNvCxnSpPr>
            <a:cxnSpLocks/>
          </p:cNvCxnSpPr>
          <p:nvPr/>
        </p:nvCxnSpPr>
        <p:spPr>
          <a:xfrm flipH="1" flipV="1">
            <a:off x="2346680" y="4003388"/>
            <a:ext cx="1715" cy="102912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Rectangle 288">
            <a:extLst>
              <a:ext uri="{FF2B5EF4-FFF2-40B4-BE49-F238E27FC236}">
                <a16:creationId xmlns:a16="http://schemas.microsoft.com/office/drawing/2014/main" id="{E388923B-D282-5C5F-3E55-E49A4B0D9EEE}"/>
              </a:ext>
            </a:extLst>
          </p:cNvPr>
          <p:cNvSpPr/>
          <p:nvPr/>
        </p:nvSpPr>
        <p:spPr>
          <a:xfrm>
            <a:off x="2401421" y="3991279"/>
            <a:ext cx="753437" cy="11130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95460BD7-0072-6004-1B71-DB6061D18426}"/>
              </a:ext>
            </a:extLst>
          </p:cNvPr>
          <p:cNvSpPr/>
          <p:nvPr/>
        </p:nvSpPr>
        <p:spPr>
          <a:xfrm>
            <a:off x="2401421" y="4165940"/>
            <a:ext cx="753437" cy="11130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47561922-46D7-911E-4788-8592BF120583}"/>
              </a:ext>
            </a:extLst>
          </p:cNvPr>
          <p:cNvSpPr/>
          <p:nvPr/>
        </p:nvSpPr>
        <p:spPr>
          <a:xfrm>
            <a:off x="2401421" y="4340600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6E6D35D9-6D87-664A-4072-8333E616BC8E}"/>
              </a:ext>
            </a:extLst>
          </p:cNvPr>
          <p:cNvSpPr/>
          <p:nvPr/>
        </p:nvSpPr>
        <p:spPr>
          <a:xfrm>
            <a:off x="2401421" y="4515261"/>
            <a:ext cx="753437" cy="11130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ABBBAF92-53E6-07E3-2C69-65ED4DC26493}"/>
              </a:ext>
            </a:extLst>
          </p:cNvPr>
          <p:cNvSpPr/>
          <p:nvPr/>
        </p:nvSpPr>
        <p:spPr>
          <a:xfrm>
            <a:off x="2401421" y="4698482"/>
            <a:ext cx="333910" cy="102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3DCE5F54-CDC4-7E38-65F4-EE2AD8568BE8}"/>
              </a:ext>
            </a:extLst>
          </p:cNvPr>
          <p:cNvSpPr/>
          <p:nvPr/>
        </p:nvSpPr>
        <p:spPr>
          <a:xfrm>
            <a:off x="2401421" y="4864582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DF4D8338-7AEF-C5B4-B097-2339FEFBE49A}"/>
              </a:ext>
            </a:extLst>
          </p:cNvPr>
          <p:cNvSpPr/>
          <p:nvPr/>
        </p:nvSpPr>
        <p:spPr>
          <a:xfrm>
            <a:off x="1844903" y="3991278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SK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0FDA5258-E3A2-1896-CD11-B62D7A6F37E2}"/>
              </a:ext>
            </a:extLst>
          </p:cNvPr>
          <p:cNvSpPr/>
          <p:nvPr/>
        </p:nvSpPr>
        <p:spPr>
          <a:xfrm>
            <a:off x="1844903" y="4165939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PK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DB8FD80D-0779-5287-0E04-11C678524210}"/>
              </a:ext>
            </a:extLst>
          </p:cNvPr>
          <p:cNvSpPr/>
          <p:nvPr/>
        </p:nvSpPr>
        <p:spPr>
          <a:xfrm>
            <a:off x="1844903" y="4340599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CT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C687C2CA-BCD8-0173-13FD-DC2CAE5DEFAA}"/>
              </a:ext>
            </a:extLst>
          </p:cNvPr>
          <p:cNvSpPr/>
          <p:nvPr/>
        </p:nvSpPr>
        <p:spPr>
          <a:xfrm>
            <a:off x="1844903" y="4515260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Keygen</a:t>
            </a: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7908F6C9-7D21-7721-6774-AD33185FBD09}"/>
              </a:ext>
            </a:extLst>
          </p:cNvPr>
          <p:cNvSpPr/>
          <p:nvPr/>
        </p:nvSpPr>
        <p:spPr>
          <a:xfrm>
            <a:off x="1844903" y="4689920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Encrypt</a:t>
            </a: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FEC1B271-2E80-C572-F98F-F9B5E89E34FF}"/>
              </a:ext>
            </a:extLst>
          </p:cNvPr>
          <p:cNvSpPr/>
          <p:nvPr/>
        </p:nvSpPr>
        <p:spPr>
          <a:xfrm>
            <a:off x="1844903" y="4864581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Decrypt</a:t>
            </a:r>
            <a:endParaRPr lang="fr-FR" sz="600" err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BEDAEFF0-BB93-691F-E084-D64AB499CEF6}"/>
              </a:ext>
            </a:extLst>
          </p:cNvPr>
          <p:cNvSpPr/>
          <p:nvPr/>
        </p:nvSpPr>
        <p:spPr>
          <a:xfrm>
            <a:off x="2307240" y="5138557"/>
            <a:ext cx="667819" cy="94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8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McEliece</a:t>
            </a:r>
            <a:endParaRPr lang="fr-FR" err="1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A644A014-1CD9-7BAC-4EFD-0E3EDB7F829D}"/>
              </a:ext>
            </a:extLst>
          </p:cNvPr>
          <p:cNvGrpSpPr/>
          <p:nvPr/>
        </p:nvGrpSpPr>
        <p:grpSpPr>
          <a:xfrm>
            <a:off x="8800458" y="3095967"/>
            <a:ext cx="2330844" cy="3509355"/>
            <a:chOff x="8800458" y="3095967"/>
            <a:chExt cx="2330844" cy="3509355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CB56E783-9176-8399-8FED-6EC66F435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5982" y="3095967"/>
              <a:ext cx="707205" cy="715767"/>
            </a:xfrm>
            <a:prstGeom prst="rect">
              <a:avLst/>
            </a:prstGeom>
          </p:spPr>
        </p:pic>
        <p:pic>
          <p:nvPicPr>
            <p:cNvPr id="5" name="Image 4" descr="Une image contenant Police, texte, Graphique, capture d’écran&#10;&#10;Description générée automatiquement">
              <a:extLst>
                <a:ext uri="{FF2B5EF4-FFF2-40B4-BE49-F238E27FC236}">
                  <a16:creationId xmlns:a16="http://schemas.microsoft.com/office/drawing/2014/main" id="{81FF571F-6AC3-8C67-926A-609AB53C6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32526" y="5709756"/>
              <a:ext cx="887004" cy="895566"/>
            </a:xfrm>
            <a:prstGeom prst="rect">
              <a:avLst/>
            </a:prstGeom>
          </p:spPr>
        </p:pic>
        <p:pic>
          <p:nvPicPr>
            <p:cNvPr id="8" name="Image 7" descr="Une image contenant capture d’écran, conception&#10;&#10;Description générée automatiquement">
              <a:extLst>
                <a:ext uri="{FF2B5EF4-FFF2-40B4-BE49-F238E27FC236}">
                  <a16:creationId xmlns:a16="http://schemas.microsoft.com/office/drawing/2014/main" id="{7226603F-F75A-163F-4654-BABE55EDA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00458" y="4900131"/>
              <a:ext cx="895566" cy="887004"/>
            </a:xfrm>
            <a:prstGeom prst="rect">
              <a:avLst/>
            </a:prstGeom>
          </p:spPr>
        </p:pic>
        <p:pic>
          <p:nvPicPr>
            <p:cNvPr id="10" name="Image 9" descr="Une image contenant Appareils électroniques, circuit&#10;&#10;Description générée automatiquement">
              <a:extLst>
                <a:ext uri="{FF2B5EF4-FFF2-40B4-BE49-F238E27FC236}">
                  <a16:creationId xmlns:a16="http://schemas.microsoft.com/office/drawing/2014/main" id="{13BE2E26-AE57-C11D-2D60-33739754C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35736" y="3849170"/>
              <a:ext cx="895566" cy="895566"/>
            </a:xfrm>
            <a:prstGeom prst="rect">
              <a:avLst/>
            </a:prstGeom>
          </p:spPr>
        </p:pic>
      </p:grpSp>
      <p:pic>
        <p:nvPicPr>
          <p:cNvPr id="75" name="Image 74" descr="Une image contenant Graphique, clipart, Police, graphisme&#10;&#10;Description générée automatiquement">
            <a:extLst>
              <a:ext uri="{FF2B5EF4-FFF2-40B4-BE49-F238E27FC236}">
                <a16:creationId xmlns:a16="http://schemas.microsoft.com/office/drawing/2014/main" id="{BE5112B6-9D9C-87D7-4911-BFCD4FE480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61274" y="4388153"/>
            <a:ext cx="1352471" cy="137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83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roupe 205">
            <a:extLst>
              <a:ext uri="{FF2B5EF4-FFF2-40B4-BE49-F238E27FC236}">
                <a16:creationId xmlns:a16="http://schemas.microsoft.com/office/drawing/2014/main" id="{B5E253F6-AA99-1939-845F-3431FC4B01AD}"/>
              </a:ext>
            </a:extLst>
          </p:cNvPr>
          <p:cNvGrpSpPr/>
          <p:nvPr/>
        </p:nvGrpSpPr>
        <p:grpSpPr>
          <a:xfrm>
            <a:off x="8800458" y="3095967"/>
            <a:ext cx="2330844" cy="3509355"/>
            <a:chOff x="8800458" y="3095967"/>
            <a:chExt cx="2330844" cy="3509355"/>
          </a:xfrm>
        </p:grpSpPr>
        <p:pic>
          <p:nvPicPr>
            <p:cNvPr id="202" name="Image 201">
              <a:extLst>
                <a:ext uri="{FF2B5EF4-FFF2-40B4-BE49-F238E27FC236}">
                  <a16:creationId xmlns:a16="http://schemas.microsoft.com/office/drawing/2014/main" id="{9775E490-63F1-2589-5891-D54D0C791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05982" y="3095967"/>
              <a:ext cx="707205" cy="715767"/>
            </a:xfrm>
            <a:prstGeom prst="rect">
              <a:avLst/>
            </a:prstGeom>
          </p:spPr>
        </p:pic>
        <p:pic>
          <p:nvPicPr>
            <p:cNvPr id="203" name="Image 202" descr="Une image contenant Police, texte, Graphique, capture d’écran&#10;&#10;Description générée automatiquement">
              <a:extLst>
                <a:ext uri="{FF2B5EF4-FFF2-40B4-BE49-F238E27FC236}">
                  <a16:creationId xmlns:a16="http://schemas.microsoft.com/office/drawing/2014/main" id="{A4256C3A-C2AF-078E-97F0-F6EC514F4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32526" y="5709756"/>
              <a:ext cx="887004" cy="895566"/>
            </a:xfrm>
            <a:prstGeom prst="rect">
              <a:avLst/>
            </a:prstGeom>
          </p:spPr>
        </p:pic>
        <p:pic>
          <p:nvPicPr>
            <p:cNvPr id="204" name="Image 203" descr="Une image contenant capture d’écran, conception&#10;&#10;Description générée automatiquement">
              <a:extLst>
                <a:ext uri="{FF2B5EF4-FFF2-40B4-BE49-F238E27FC236}">
                  <a16:creationId xmlns:a16="http://schemas.microsoft.com/office/drawing/2014/main" id="{AEFC691D-179D-5BE6-E3A8-B2A1629C9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00458" y="4900131"/>
              <a:ext cx="895566" cy="887004"/>
            </a:xfrm>
            <a:prstGeom prst="rect">
              <a:avLst/>
            </a:prstGeom>
          </p:spPr>
        </p:pic>
        <p:pic>
          <p:nvPicPr>
            <p:cNvPr id="205" name="Image 204" descr="Une image contenant Appareils électroniques, circuit&#10;&#10;Description générée automatiquement">
              <a:extLst>
                <a:ext uri="{FF2B5EF4-FFF2-40B4-BE49-F238E27FC236}">
                  <a16:creationId xmlns:a16="http://schemas.microsoft.com/office/drawing/2014/main" id="{A477253C-1709-6CDF-DF13-D92BAF7CD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35736" y="3849170"/>
              <a:ext cx="895566" cy="895566"/>
            </a:xfrm>
            <a:prstGeom prst="rect">
              <a:avLst/>
            </a:prstGeom>
          </p:spPr>
        </p:pic>
      </p:grpSp>
      <p:pic>
        <p:nvPicPr>
          <p:cNvPr id="76" name="Image 75" descr="Une image contenant dessin humoristique, clipart&#10;&#10;Description générée automatiquement">
            <a:extLst>
              <a:ext uri="{FF2B5EF4-FFF2-40B4-BE49-F238E27FC236}">
                <a16:creationId xmlns:a16="http://schemas.microsoft.com/office/drawing/2014/main" id="{083D5082-297C-5132-F540-15F9318D1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0680" y="2991129"/>
            <a:ext cx="960631" cy="970156"/>
          </a:xfrm>
          <a:prstGeom prst="rect">
            <a:avLst/>
          </a:prstGeom>
        </p:spPr>
      </p:pic>
      <p:pic>
        <p:nvPicPr>
          <p:cNvPr id="200" name="Image 199" descr="Une image contenant Graphique, clipart, Police, graphisme&#10;&#10;Description générée automatiquement">
            <a:extLst>
              <a:ext uri="{FF2B5EF4-FFF2-40B4-BE49-F238E27FC236}">
                <a16:creationId xmlns:a16="http://schemas.microsoft.com/office/drawing/2014/main" id="{49925766-94FF-B24F-C881-BC0387641E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1274" y="4388153"/>
            <a:ext cx="1352471" cy="13796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665E29C-10FB-081B-2667-81976C996DE4}"/>
              </a:ext>
            </a:extLst>
          </p:cNvPr>
          <p:cNvSpPr/>
          <p:nvPr/>
        </p:nvSpPr>
        <p:spPr>
          <a:xfrm>
            <a:off x="8351332" y="-930662"/>
            <a:ext cx="3233853" cy="3837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02C4C55-B594-A73D-9D61-30F586B8C03A}"/>
              </a:ext>
            </a:extLst>
          </p:cNvPr>
          <p:cNvSpPr txBox="1"/>
          <p:nvPr/>
        </p:nvSpPr>
        <p:spPr>
          <a:xfrm>
            <a:off x="3304919" y="2502821"/>
            <a:ext cx="692993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6600">
                <a:latin typeface="Century Schoolbook"/>
                <a:ea typeface="Calibri"/>
                <a:cs typeface="Calibri"/>
              </a:rPr>
              <a:t>=</a:t>
            </a:r>
            <a:endParaRPr lang="fr-FR" sz="6600">
              <a:latin typeface="Century Schoolbook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4A06CCC-F6C2-9DB8-634B-D473BE31A37C}"/>
              </a:ext>
            </a:extLst>
          </p:cNvPr>
          <p:cNvSpPr txBox="1"/>
          <p:nvPr/>
        </p:nvSpPr>
        <p:spPr>
          <a:xfrm>
            <a:off x="7191974" y="2502820"/>
            <a:ext cx="692993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6600">
                <a:latin typeface="Century Schoolbook"/>
                <a:ea typeface="Calibri"/>
                <a:cs typeface="Calibri"/>
              </a:rPr>
              <a:t>+</a:t>
            </a:r>
            <a:endParaRPr lang="fr-FR" sz="6600">
              <a:latin typeface="Century Schoolbook"/>
            </a:endParaRPr>
          </a:p>
        </p:txBody>
      </p:sp>
      <p:pic>
        <p:nvPicPr>
          <p:cNvPr id="9" name="Image 8" descr="Une image contenant texte, capture d’écran, logiciel, Logiciel multimédia&#10;&#10;Description générée automatiquement">
            <a:extLst>
              <a:ext uri="{FF2B5EF4-FFF2-40B4-BE49-F238E27FC236}">
                <a16:creationId xmlns:a16="http://schemas.microsoft.com/office/drawing/2014/main" id="{2A194B85-354A-D1A9-A6D7-AFB221B18D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2458" y="2202574"/>
            <a:ext cx="2873983" cy="1707973"/>
          </a:xfrm>
          <a:prstGeom prst="rect">
            <a:avLst/>
          </a:prstGeom>
        </p:spPr>
      </p:pic>
      <p:pic>
        <p:nvPicPr>
          <p:cNvPr id="4" name="Image 3" descr="Une image contenant cercle, Rectangle, conception&#10;&#10;Description générée automatiquement">
            <a:extLst>
              <a:ext uri="{FF2B5EF4-FFF2-40B4-BE49-F238E27FC236}">
                <a16:creationId xmlns:a16="http://schemas.microsoft.com/office/drawing/2014/main" id="{C0CD449F-212D-196F-BF50-2CC2A3BF2F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7308" y="724870"/>
            <a:ext cx="1332217" cy="1323655"/>
          </a:xfrm>
          <a:prstGeom prst="rect">
            <a:avLst/>
          </a:prstGeom>
        </p:spPr>
      </p:pic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941CF37D-4D90-6074-495A-3D79CD9E33AE}"/>
              </a:ext>
            </a:extLst>
          </p:cNvPr>
          <p:cNvCxnSpPr/>
          <p:nvPr/>
        </p:nvCxnSpPr>
        <p:spPr>
          <a:xfrm flipV="1">
            <a:off x="8507001" y="2610493"/>
            <a:ext cx="2917860" cy="18837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Image 78" descr="Une image contenant texte, capture d’écran, logiciel, Logiciel multimédia&#10;&#10;Description générée automatiquement">
            <a:extLst>
              <a:ext uri="{FF2B5EF4-FFF2-40B4-BE49-F238E27FC236}">
                <a16:creationId xmlns:a16="http://schemas.microsoft.com/office/drawing/2014/main" id="{420DA3C1-954E-C758-AA4F-6AE68584BF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2458" y="2202573"/>
            <a:ext cx="2873983" cy="1707973"/>
          </a:xfrm>
          <a:prstGeom prst="rect">
            <a:avLst/>
          </a:prstGeom>
        </p:spPr>
      </p:pic>
      <p:pic>
        <p:nvPicPr>
          <p:cNvPr id="68" name="Image 67" descr="Une image contenant objets en métal, verrouiller&#10;&#10;Description générée automatiquement">
            <a:extLst>
              <a:ext uri="{FF2B5EF4-FFF2-40B4-BE49-F238E27FC236}">
                <a16:creationId xmlns:a16="http://schemas.microsoft.com/office/drawing/2014/main" id="{5340CB4E-0967-013F-71EF-7462386EC7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53947" y="1254826"/>
            <a:ext cx="1038225" cy="1028700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A4B29F3F-D214-C9BF-8C45-312C366BE15B}"/>
              </a:ext>
            </a:extLst>
          </p:cNvPr>
          <p:cNvCxnSpPr/>
          <p:nvPr/>
        </p:nvCxnSpPr>
        <p:spPr>
          <a:xfrm flipV="1">
            <a:off x="1178102" y="1565951"/>
            <a:ext cx="708915" cy="102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C842556A-2B26-97E8-2C19-D54E34D91B45}"/>
              </a:ext>
            </a:extLst>
          </p:cNvPr>
          <p:cNvCxnSpPr/>
          <p:nvPr/>
        </p:nvCxnSpPr>
        <p:spPr>
          <a:xfrm flipH="1" flipV="1">
            <a:off x="1173714" y="544422"/>
            <a:ext cx="1715" cy="102912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EE63491-FB25-8226-3FBC-10FC39CE84C2}"/>
              </a:ext>
            </a:extLst>
          </p:cNvPr>
          <p:cNvSpPr/>
          <p:nvPr/>
        </p:nvSpPr>
        <p:spPr>
          <a:xfrm>
            <a:off x="1228455" y="532313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C07029-497D-B98B-A78A-87B9F0C0FD64}"/>
              </a:ext>
            </a:extLst>
          </p:cNvPr>
          <p:cNvSpPr/>
          <p:nvPr/>
        </p:nvSpPr>
        <p:spPr>
          <a:xfrm>
            <a:off x="1228455" y="715535"/>
            <a:ext cx="333910" cy="102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BC9D04-5480-B4AB-170B-100D22B885CA}"/>
              </a:ext>
            </a:extLst>
          </p:cNvPr>
          <p:cNvSpPr/>
          <p:nvPr/>
        </p:nvSpPr>
        <p:spPr>
          <a:xfrm>
            <a:off x="1228455" y="881634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50831C-FA16-BE0C-6F70-12071CA9DB32}"/>
              </a:ext>
            </a:extLst>
          </p:cNvPr>
          <p:cNvSpPr/>
          <p:nvPr/>
        </p:nvSpPr>
        <p:spPr>
          <a:xfrm>
            <a:off x="1228455" y="1056295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FD4148-84C7-6605-EF56-70AE3976F5D4}"/>
              </a:ext>
            </a:extLst>
          </p:cNvPr>
          <p:cNvSpPr/>
          <p:nvPr/>
        </p:nvSpPr>
        <p:spPr>
          <a:xfrm>
            <a:off x="1228455" y="1230955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B7A5100-2538-9975-A632-E7A7A0DF82E2}"/>
              </a:ext>
            </a:extLst>
          </p:cNvPr>
          <p:cNvSpPr/>
          <p:nvPr/>
        </p:nvSpPr>
        <p:spPr>
          <a:xfrm>
            <a:off x="1228455" y="1405616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A6C306-F807-52F6-015F-A2496CA3CEC4}"/>
              </a:ext>
            </a:extLst>
          </p:cNvPr>
          <p:cNvSpPr/>
          <p:nvPr/>
        </p:nvSpPr>
        <p:spPr>
          <a:xfrm>
            <a:off x="671937" y="532312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SK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E78A964-8A1C-DBC8-FD95-F5356F428A28}"/>
              </a:ext>
            </a:extLst>
          </p:cNvPr>
          <p:cNvSpPr/>
          <p:nvPr/>
        </p:nvSpPr>
        <p:spPr>
          <a:xfrm>
            <a:off x="671937" y="706973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PK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19D0E4B-7F61-CEB9-DD4E-5598DE86EDE6}"/>
              </a:ext>
            </a:extLst>
          </p:cNvPr>
          <p:cNvSpPr/>
          <p:nvPr/>
        </p:nvSpPr>
        <p:spPr>
          <a:xfrm>
            <a:off x="671937" y="881633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CT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0B516A7-205F-0947-B4E7-2D8EC14D5C58}"/>
              </a:ext>
            </a:extLst>
          </p:cNvPr>
          <p:cNvSpPr/>
          <p:nvPr/>
        </p:nvSpPr>
        <p:spPr>
          <a:xfrm>
            <a:off x="671937" y="1056294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Keygen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28490B-489F-3912-D2E6-7FDEBEE6BA53}"/>
              </a:ext>
            </a:extLst>
          </p:cNvPr>
          <p:cNvSpPr/>
          <p:nvPr/>
        </p:nvSpPr>
        <p:spPr>
          <a:xfrm>
            <a:off x="671937" y="1230954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Encrypt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54B615-4BFE-E261-C2D5-19128B985F88}"/>
              </a:ext>
            </a:extLst>
          </p:cNvPr>
          <p:cNvSpPr/>
          <p:nvPr/>
        </p:nvSpPr>
        <p:spPr>
          <a:xfrm>
            <a:off x="671937" y="1405615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Decrypt</a:t>
            </a:r>
            <a:endParaRPr lang="fr-FR" sz="600" err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0D8A6F1-81FA-589C-07E0-9EC68E48483F}"/>
              </a:ext>
            </a:extLst>
          </p:cNvPr>
          <p:cNvSpPr/>
          <p:nvPr/>
        </p:nvSpPr>
        <p:spPr>
          <a:xfrm>
            <a:off x="1151397" y="1653906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8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Kyber</a:t>
            </a:r>
            <a:endParaRPr lang="fr-FR" sz="800" err="1">
              <a:solidFill>
                <a:srgbClr val="000000"/>
              </a:solidFill>
              <a:latin typeface="Century Schoolbook"/>
            </a:endParaRP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607A9F64-B604-C4C3-3E1D-19CB5938E6F5}"/>
              </a:ext>
            </a:extLst>
          </p:cNvPr>
          <p:cNvCxnSpPr>
            <a:cxnSpLocks/>
          </p:cNvCxnSpPr>
          <p:nvPr/>
        </p:nvCxnSpPr>
        <p:spPr>
          <a:xfrm flipV="1">
            <a:off x="2351068" y="2850220"/>
            <a:ext cx="708915" cy="102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484DA82E-FC22-63EE-1851-357FB4BA38F9}"/>
              </a:ext>
            </a:extLst>
          </p:cNvPr>
          <p:cNvCxnSpPr>
            <a:cxnSpLocks/>
          </p:cNvCxnSpPr>
          <p:nvPr/>
        </p:nvCxnSpPr>
        <p:spPr>
          <a:xfrm flipH="1" flipV="1">
            <a:off x="2346680" y="1828691"/>
            <a:ext cx="1715" cy="102912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83D89FC1-0BBB-3D5B-AF9C-824DD6B567E7}"/>
              </a:ext>
            </a:extLst>
          </p:cNvPr>
          <p:cNvSpPr/>
          <p:nvPr/>
        </p:nvSpPr>
        <p:spPr>
          <a:xfrm>
            <a:off x="2401421" y="1816582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1C306A3-085B-FE6C-83D3-E7A92FAFDB9B}"/>
              </a:ext>
            </a:extLst>
          </p:cNvPr>
          <p:cNvSpPr/>
          <p:nvPr/>
        </p:nvSpPr>
        <p:spPr>
          <a:xfrm>
            <a:off x="2401421" y="1991243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B2C308C-6FA4-B0B9-7666-2289E729E45F}"/>
              </a:ext>
            </a:extLst>
          </p:cNvPr>
          <p:cNvSpPr/>
          <p:nvPr/>
        </p:nvSpPr>
        <p:spPr>
          <a:xfrm>
            <a:off x="2401421" y="2165903"/>
            <a:ext cx="753437" cy="11130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EEB74E3-B28F-87F6-E9CA-F40B663C704C}"/>
              </a:ext>
            </a:extLst>
          </p:cNvPr>
          <p:cNvSpPr/>
          <p:nvPr/>
        </p:nvSpPr>
        <p:spPr>
          <a:xfrm>
            <a:off x="2401421" y="2349125"/>
            <a:ext cx="333910" cy="102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5CD5906-CAF1-C8FB-588F-161A94D60EC3}"/>
              </a:ext>
            </a:extLst>
          </p:cNvPr>
          <p:cNvSpPr/>
          <p:nvPr/>
        </p:nvSpPr>
        <p:spPr>
          <a:xfrm>
            <a:off x="2401421" y="2515224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265A9C6-17F7-AA2A-6317-5C30ECB9FEB5}"/>
              </a:ext>
            </a:extLst>
          </p:cNvPr>
          <p:cNvSpPr/>
          <p:nvPr/>
        </p:nvSpPr>
        <p:spPr>
          <a:xfrm>
            <a:off x="2401421" y="2689885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C8BC8EE-C417-6F94-4B71-68745B36773C}"/>
              </a:ext>
            </a:extLst>
          </p:cNvPr>
          <p:cNvSpPr/>
          <p:nvPr/>
        </p:nvSpPr>
        <p:spPr>
          <a:xfrm>
            <a:off x="1844903" y="1816581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SK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BBB5AE4-C958-5E17-AE62-A9A4AB42F52F}"/>
              </a:ext>
            </a:extLst>
          </p:cNvPr>
          <p:cNvSpPr/>
          <p:nvPr/>
        </p:nvSpPr>
        <p:spPr>
          <a:xfrm>
            <a:off x="1844903" y="1991242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PK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828D171-9BEA-F962-D787-4DC8C9811C11}"/>
              </a:ext>
            </a:extLst>
          </p:cNvPr>
          <p:cNvSpPr/>
          <p:nvPr/>
        </p:nvSpPr>
        <p:spPr>
          <a:xfrm>
            <a:off x="1844903" y="2165902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CT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6A76455-6FDD-6F74-8F2F-D6C1D7F5EA56}"/>
              </a:ext>
            </a:extLst>
          </p:cNvPr>
          <p:cNvSpPr/>
          <p:nvPr/>
        </p:nvSpPr>
        <p:spPr>
          <a:xfrm>
            <a:off x="1844903" y="2340563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Keygen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7F4621E-3BD3-FBF5-5BB0-BBC3A0F7DE00}"/>
              </a:ext>
            </a:extLst>
          </p:cNvPr>
          <p:cNvSpPr/>
          <p:nvPr/>
        </p:nvSpPr>
        <p:spPr>
          <a:xfrm>
            <a:off x="1844903" y="2515223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Encrypt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0F66203-AF4A-28D3-9DD5-CC8E3D755160}"/>
              </a:ext>
            </a:extLst>
          </p:cNvPr>
          <p:cNvSpPr/>
          <p:nvPr/>
        </p:nvSpPr>
        <p:spPr>
          <a:xfrm>
            <a:off x="1844903" y="2689884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Decrypt</a:t>
            </a:r>
            <a:endParaRPr lang="fr-FR" sz="600" err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115AE18-8319-597C-75A4-F530873E7870}"/>
              </a:ext>
            </a:extLst>
          </p:cNvPr>
          <p:cNvSpPr/>
          <p:nvPr/>
        </p:nvSpPr>
        <p:spPr>
          <a:xfrm>
            <a:off x="2272992" y="2929613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8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HQC</a:t>
            </a:r>
            <a:endParaRPr lang="fr-FR"/>
          </a:p>
        </p:txBody>
      </p:sp>
      <p:cxnSp>
        <p:nvCxnSpPr>
          <p:cNvPr id="81" name="Connecteur droit avec flèche 80">
            <a:extLst>
              <a:ext uri="{FF2B5EF4-FFF2-40B4-BE49-F238E27FC236}">
                <a16:creationId xmlns:a16="http://schemas.microsoft.com/office/drawing/2014/main" id="{C153CDBD-CEA7-CBDA-99FF-8706C7276131}"/>
              </a:ext>
            </a:extLst>
          </p:cNvPr>
          <p:cNvCxnSpPr>
            <a:cxnSpLocks/>
          </p:cNvCxnSpPr>
          <p:nvPr/>
        </p:nvCxnSpPr>
        <p:spPr>
          <a:xfrm flipV="1">
            <a:off x="1195226" y="3963254"/>
            <a:ext cx="708915" cy="102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>
            <a:extLst>
              <a:ext uri="{FF2B5EF4-FFF2-40B4-BE49-F238E27FC236}">
                <a16:creationId xmlns:a16="http://schemas.microsoft.com/office/drawing/2014/main" id="{6027146C-41BC-8823-CE9D-AD2C90BA1162}"/>
              </a:ext>
            </a:extLst>
          </p:cNvPr>
          <p:cNvCxnSpPr>
            <a:cxnSpLocks/>
          </p:cNvCxnSpPr>
          <p:nvPr/>
        </p:nvCxnSpPr>
        <p:spPr>
          <a:xfrm flipH="1" flipV="1">
            <a:off x="1190838" y="2941725"/>
            <a:ext cx="1715" cy="102912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F3F87020-7ECA-59D1-E980-0DE75DEB8684}"/>
              </a:ext>
            </a:extLst>
          </p:cNvPr>
          <p:cNvSpPr/>
          <p:nvPr/>
        </p:nvSpPr>
        <p:spPr>
          <a:xfrm>
            <a:off x="1245579" y="2929616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717784D-04F1-27BA-1DC3-0E1A5E669F8A}"/>
              </a:ext>
            </a:extLst>
          </p:cNvPr>
          <p:cNvSpPr/>
          <p:nvPr/>
        </p:nvSpPr>
        <p:spPr>
          <a:xfrm>
            <a:off x="1245579" y="3104277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7F2C75D-2F90-CE76-B381-48CC75CB9D38}"/>
              </a:ext>
            </a:extLst>
          </p:cNvPr>
          <p:cNvSpPr/>
          <p:nvPr/>
        </p:nvSpPr>
        <p:spPr>
          <a:xfrm>
            <a:off x="1245579" y="3278937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9D28253-5A45-A57A-DEC8-76082DD41DE9}"/>
              </a:ext>
            </a:extLst>
          </p:cNvPr>
          <p:cNvSpPr/>
          <p:nvPr/>
        </p:nvSpPr>
        <p:spPr>
          <a:xfrm>
            <a:off x="1245579" y="3462159"/>
            <a:ext cx="333910" cy="102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F1484B5-19CA-9C3B-C36D-78B83D18A3E7}"/>
              </a:ext>
            </a:extLst>
          </p:cNvPr>
          <p:cNvSpPr/>
          <p:nvPr/>
        </p:nvSpPr>
        <p:spPr>
          <a:xfrm>
            <a:off x="1245579" y="3628258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010D852-E887-FDDA-6779-F119B672E6F2}"/>
              </a:ext>
            </a:extLst>
          </p:cNvPr>
          <p:cNvSpPr/>
          <p:nvPr/>
        </p:nvSpPr>
        <p:spPr>
          <a:xfrm>
            <a:off x="1245579" y="3811480"/>
            <a:ext cx="333910" cy="102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DFCFE03B-4C9E-1992-788A-B3EA8B8EF76F}"/>
              </a:ext>
            </a:extLst>
          </p:cNvPr>
          <p:cNvSpPr/>
          <p:nvPr/>
        </p:nvSpPr>
        <p:spPr>
          <a:xfrm>
            <a:off x="689061" y="2929615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SK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38D0219-175D-9A0D-C179-314A1A812554}"/>
              </a:ext>
            </a:extLst>
          </p:cNvPr>
          <p:cNvSpPr/>
          <p:nvPr/>
        </p:nvSpPr>
        <p:spPr>
          <a:xfrm>
            <a:off x="689061" y="3104276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PK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13BE70F-BA4E-771D-05BA-EB6C16DA6564}"/>
              </a:ext>
            </a:extLst>
          </p:cNvPr>
          <p:cNvSpPr/>
          <p:nvPr/>
        </p:nvSpPr>
        <p:spPr>
          <a:xfrm>
            <a:off x="689061" y="3278936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CT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71A0EFD-39E4-74DE-743C-4802A1B19996}"/>
              </a:ext>
            </a:extLst>
          </p:cNvPr>
          <p:cNvSpPr/>
          <p:nvPr/>
        </p:nvSpPr>
        <p:spPr>
          <a:xfrm>
            <a:off x="689061" y="3453597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Keygen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03A126B9-FA72-88C1-FFCF-DF2717737F3B}"/>
              </a:ext>
            </a:extLst>
          </p:cNvPr>
          <p:cNvSpPr/>
          <p:nvPr/>
        </p:nvSpPr>
        <p:spPr>
          <a:xfrm>
            <a:off x="689061" y="3628257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Encrypt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55D0E56-4003-28AA-072E-D767E8F2FB07}"/>
              </a:ext>
            </a:extLst>
          </p:cNvPr>
          <p:cNvSpPr/>
          <p:nvPr/>
        </p:nvSpPr>
        <p:spPr>
          <a:xfrm>
            <a:off x="689061" y="3802918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Decrypt</a:t>
            </a:r>
            <a:endParaRPr lang="fr-FR" sz="600" err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D78A9D9C-1C2F-986F-9917-496030231E7D}"/>
              </a:ext>
            </a:extLst>
          </p:cNvPr>
          <p:cNvSpPr/>
          <p:nvPr/>
        </p:nvSpPr>
        <p:spPr>
          <a:xfrm>
            <a:off x="1134274" y="4042647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8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NTRU</a:t>
            </a:r>
          </a:p>
        </p:txBody>
      </p:sp>
      <p:cxnSp>
        <p:nvCxnSpPr>
          <p:cNvPr id="141" name="Connecteur droit avec flèche 140">
            <a:extLst>
              <a:ext uri="{FF2B5EF4-FFF2-40B4-BE49-F238E27FC236}">
                <a16:creationId xmlns:a16="http://schemas.microsoft.com/office/drawing/2014/main" id="{1F4EB14A-D881-9B9D-8732-7D68BCEE4E7D}"/>
              </a:ext>
            </a:extLst>
          </p:cNvPr>
          <p:cNvCxnSpPr>
            <a:cxnSpLocks/>
          </p:cNvCxnSpPr>
          <p:nvPr/>
        </p:nvCxnSpPr>
        <p:spPr>
          <a:xfrm flipV="1">
            <a:off x="2351068" y="5024917"/>
            <a:ext cx="708915" cy="102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avec flèche 144">
            <a:extLst>
              <a:ext uri="{FF2B5EF4-FFF2-40B4-BE49-F238E27FC236}">
                <a16:creationId xmlns:a16="http://schemas.microsoft.com/office/drawing/2014/main" id="{BD27C0B5-9F33-8BF7-AED4-7C01DBA63595}"/>
              </a:ext>
            </a:extLst>
          </p:cNvPr>
          <p:cNvCxnSpPr>
            <a:cxnSpLocks/>
          </p:cNvCxnSpPr>
          <p:nvPr/>
        </p:nvCxnSpPr>
        <p:spPr>
          <a:xfrm flipH="1" flipV="1">
            <a:off x="2346680" y="4003388"/>
            <a:ext cx="1715" cy="102912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tangle 148">
            <a:extLst>
              <a:ext uri="{FF2B5EF4-FFF2-40B4-BE49-F238E27FC236}">
                <a16:creationId xmlns:a16="http://schemas.microsoft.com/office/drawing/2014/main" id="{A9B443B9-8509-EFAD-0A7B-B99B9CDE54EC}"/>
              </a:ext>
            </a:extLst>
          </p:cNvPr>
          <p:cNvSpPr/>
          <p:nvPr/>
        </p:nvSpPr>
        <p:spPr>
          <a:xfrm>
            <a:off x="2401421" y="3991279"/>
            <a:ext cx="753437" cy="11130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E95D632C-B2D9-B045-56A0-3C942C1362D8}"/>
              </a:ext>
            </a:extLst>
          </p:cNvPr>
          <p:cNvSpPr/>
          <p:nvPr/>
        </p:nvSpPr>
        <p:spPr>
          <a:xfrm>
            <a:off x="2401421" y="4165940"/>
            <a:ext cx="753437" cy="11130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58CB11A2-80A2-95D5-FEED-CB60EA0E31E7}"/>
              </a:ext>
            </a:extLst>
          </p:cNvPr>
          <p:cNvSpPr/>
          <p:nvPr/>
        </p:nvSpPr>
        <p:spPr>
          <a:xfrm>
            <a:off x="2401421" y="4340600"/>
            <a:ext cx="179798" cy="1113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1C5D0192-EE03-80E1-E228-BACF034F2DC1}"/>
              </a:ext>
            </a:extLst>
          </p:cNvPr>
          <p:cNvSpPr/>
          <p:nvPr/>
        </p:nvSpPr>
        <p:spPr>
          <a:xfrm>
            <a:off x="2401421" y="4515261"/>
            <a:ext cx="753437" cy="11130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59C971BA-1664-F698-129B-6FE050542FA2}"/>
              </a:ext>
            </a:extLst>
          </p:cNvPr>
          <p:cNvSpPr/>
          <p:nvPr/>
        </p:nvSpPr>
        <p:spPr>
          <a:xfrm>
            <a:off x="2401421" y="4698482"/>
            <a:ext cx="333910" cy="102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AAF7F55F-581E-E739-B843-6E59B793BAA2}"/>
              </a:ext>
            </a:extLst>
          </p:cNvPr>
          <p:cNvSpPr/>
          <p:nvPr/>
        </p:nvSpPr>
        <p:spPr>
          <a:xfrm>
            <a:off x="2401421" y="4864582"/>
            <a:ext cx="496584" cy="1113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DBA21FEA-3B16-D3BF-383C-B92ECF36A746}"/>
              </a:ext>
            </a:extLst>
          </p:cNvPr>
          <p:cNvSpPr/>
          <p:nvPr/>
        </p:nvSpPr>
        <p:spPr>
          <a:xfrm>
            <a:off x="1844903" y="3991278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SK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5A1846E8-501B-C3CE-ADD5-6C332CE48034}"/>
              </a:ext>
            </a:extLst>
          </p:cNvPr>
          <p:cNvSpPr/>
          <p:nvPr/>
        </p:nvSpPr>
        <p:spPr>
          <a:xfrm>
            <a:off x="1844903" y="4165939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PK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D0ADEFB5-2A97-5DAE-9A0F-FA4AD61AEC1F}"/>
              </a:ext>
            </a:extLst>
          </p:cNvPr>
          <p:cNvSpPr/>
          <p:nvPr/>
        </p:nvSpPr>
        <p:spPr>
          <a:xfrm>
            <a:off x="1844903" y="4340599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CT size</a:t>
            </a:r>
            <a:endParaRPr lang="fr-FR" sz="600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8D3B26F5-12F1-9F3F-E7F6-CC6970547494}"/>
              </a:ext>
            </a:extLst>
          </p:cNvPr>
          <p:cNvSpPr/>
          <p:nvPr/>
        </p:nvSpPr>
        <p:spPr>
          <a:xfrm>
            <a:off x="1844903" y="4515260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Keygen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80D68D2B-DBCD-2DCD-0E06-F427E6057500}"/>
              </a:ext>
            </a:extLst>
          </p:cNvPr>
          <p:cNvSpPr/>
          <p:nvPr/>
        </p:nvSpPr>
        <p:spPr>
          <a:xfrm>
            <a:off x="1844903" y="4689920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Encrypt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1E19E64-5AAD-3022-3BD5-58D47C558D8D}"/>
              </a:ext>
            </a:extLst>
          </p:cNvPr>
          <p:cNvSpPr/>
          <p:nvPr/>
        </p:nvSpPr>
        <p:spPr>
          <a:xfrm>
            <a:off x="1844903" y="4864581"/>
            <a:ext cx="573640" cy="11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6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Decrypt</a:t>
            </a:r>
            <a:endParaRPr lang="fr-FR" sz="600" err="1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EBF59A7F-58CA-7CC4-89B4-10F18F5DD421}"/>
              </a:ext>
            </a:extLst>
          </p:cNvPr>
          <p:cNvSpPr/>
          <p:nvPr/>
        </p:nvSpPr>
        <p:spPr>
          <a:xfrm>
            <a:off x="2307240" y="5138557"/>
            <a:ext cx="667819" cy="94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fr-FR" sz="800" err="1">
                <a:solidFill>
                  <a:srgbClr val="000000"/>
                </a:solidFill>
                <a:latin typeface="Century Schoolbook"/>
                <a:ea typeface="Calibri"/>
                <a:cs typeface="Calibri"/>
              </a:rPr>
              <a:t>McEliece</a:t>
            </a:r>
            <a:endParaRPr lang="fr-FR" err="1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A2257A5-F171-8991-168B-A707E63A1E5E}"/>
              </a:ext>
            </a:extLst>
          </p:cNvPr>
          <p:cNvSpPr txBox="1"/>
          <p:nvPr/>
        </p:nvSpPr>
        <p:spPr>
          <a:xfrm>
            <a:off x="11862179" y="6494059"/>
            <a:ext cx="3298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>
                <a:solidFill>
                  <a:srgbClr val="A5A5A5"/>
                </a:solidFill>
                <a:latin typeface="Century Schoolbook"/>
                <a:ea typeface="Calibri"/>
                <a:cs typeface="Calibri"/>
              </a:rPr>
              <a:t>1</a:t>
            </a:r>
            <a:endParaRPr lang="fr-FR" dirty="0">
              <a:solidFill>
                <a:srgbClr val="A5A5A5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167301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Grand écran</PresentationFormat>
  <Slides>37</Slides>
  <Notes>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Thème Office</vt:lpstr>
      <vt:lpstr>Paramètres de Classic McEliece adaptés au calcul en mémoire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Paramètres de Classic McEliece adaptés au calcul en mémoire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revision>136</cp:revision>
  <dcterms:created xsi:type="dcterms:W3CDTF">2024-03-18T14:49:32Z</dcterms:created>
  <dcterms:modified xsi:type="dcterms:W3CDTF">2024-04-05T09:14:03Z</dcterms:modified>
</cp:coreProperties>
</file>